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43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95"/>
    <p:restoredTop sz="94640"/>
  </p:normalViewPr>
  <p:slideViewPr>
    <p:cSldViewPr snapToGrid="0" snapToObjects="1">
      <p:cViewPr varScale="1">
        <p:scale>
          <a:sx n="71" d="100"/>
          <a:sy n="71" d="100"/>
        </p:scale>
        <p:origin x="15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508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9525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97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imple.wikipedia.org/wiki/ASCII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01] Strings"/>
          <p:cNvSpPr txBox="1">
            <a:spLocks noGrp="1"/>
          </p:cNvSpPr>
          <p:nvPr>
            <p:ph type="ctrTitle"/>
          </p:nvPr>
        </p:nvSpPr>
        <p:spPr>
          <a:xfrm>
            <a:off x="0" y="1764709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[</a:t>
            </a:r>
            <a:r>
              <a:rPr lang="en-US" dirty="0"/>
              <a:t>220 / 319</a:t>
            </a:r>
            <a:r>
              <a:rPr dirty="0"/>
              <a:t>] Strings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48480EC-C883-564C-B091-492D6E30E4D4}"/>
              </a:ext>
            </a:extLst>
          </p:cNvPr>
          <p:cNvSpPr txBox="1">
            <a:spLocks/>
          </p:cNvSpPr>
          <p:nvPr/>
        </p:nvSpPr>
        <p:spPr bwMode="auto">
          <a:xfrm>
            <a:off x="1541860" y="5279360"/>
            <a:ext cx="104648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9525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3970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7780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2225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6797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31369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5941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40513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>
              <a:spcBef>
                <a:spcPct val="0"/>
              </a:spcBef>
              <a:buSzTx/>
              <a:buNone/>
            </a:pPr>
            <a:r>
              <a:rPr lang="en-US" altLang="en-US" sz="3700" b="0" dirty="0">
                <a:latin typeface="Gill Sans" panose="020B0502020104020203" pitchFamily="34" charset="-79"/>
                <a:cs typeface="Gill Sans" panose="020B0502020104020203" pitchFamily="34" charset="-79"/>
              </a:rPr>
              <a:t>Meena </a:t>
            </a:r>
            <a:r>
              <a:rPr lang="en-US" altLang="en-US" sz="3700" b="0" dirty="0" err="1">
                <a:latin typeface="Gill Sans" panose="020B0502020104020203" pitchFamily="34" charset="-79"/>
                <a:cs typeface="Gill Sans" panose="020B0502020104020203" pitchFamily="34" charset="-79"/>
              </a:rPr>
              <a:t>Syamkumar</a:t>
            </a:r>
            <a:endParaRPr lang="en-US" altLang="en-US" sz="3700" b="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>
              <a:spcBef>
                <a:spcPct val="0"/>
              </a:spcBef>
              <a:buSzTx/>
              <a:buNone/>
            </a:pPr>
            <a:r>
              <a:rPr lang="en-US" altLang="en-US" sz="3700" b="0" dirty="0">
                <a:latin typeface="Gill Sans" panose="020B0502020104020203" pitchFamily="34" charset="-79"/>
                <a:cs typeface="Gill Sans" panose="020B0502020104020203" pitchFamily="34" charset="-79"/>
              </a:rPr>
              <a:t>Andy </a:t>
            </a:r>
            <a:r>
              <a:rPr lang="en-US" altLang="en-US" sz="3700" b="0" dirty="0" err="1">
                <a:latin typeface="Gill Sans" panose="020B0502020104020203" pitchFamily="34" charset="-79"/>
                <a:cs typeface="Gill Sans" panose="020B0502020104020203" pitchFamily="34" charset="-79"/>
              </a:rPr>
              <a:t>Kuemmel</a:t>
            </a:r>
            <a:endParaRPr lang="en-US" altLang="en-US" sz="3700" b="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>
              <a:spcBef>
                <a:spcPct val="0"/>
              </a:spcBef>
              <a:buSzTx/>
              <a:buNone/>
            </a:pPr>
            <a:r>
              <a:rPr lang="en-US" altLang="en-US" sz="3700" b="0" dirty="0">
                <a:latin typeface="Gill Sans" panose="020B0502020104020203" pitchFamily="34" charset="-79"/>
                <a:cs typeface="Gill Sans" panose="020B0502020104020203" pitchFamily="34" charset="-79"/>
              </a:rPr>
              <a:t>Cole Nelson</a:t>
            </a:r>
          </a:p>
          <a:p>
            <a:pPr>
              <a:spcBef>
                <a:spcPct val="0"/>
              </a:spcBef>
              <a:buSzTx/>
              <a:buNone/>
            </a:pPr>
            <a:endParaRPr lang="en-US" altLang="en-US" sz="3700" b="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92714AFD-795A-9742-B344-90EFE69BD4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710" y="8007301"/>
            <a:ext cx="5607305" cy="148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r>
              <a:rPr lang="en-US" altLang="en-US" sz="3000" b="0" dirty="0">
                <a:solidFill>
                  <a:srgbClr val="FF9300"/>
                </a:solidFill>
                <a:latin typeface="Gill Sans SemiBold" panose="020B0502020104020203" pitchFamily="34" charset="-79"/>
                <a:ea typeface="Gill Sans SemiBold" panose="020B0502020104020203" pitchFamily="34" charset="-79"/>
                <a:cs typeface="Gill Sans SemiBold" panose="020B0502020104020203" pitchFamily="34" charset="-79"/>
                <a:sym typeface="Gill Sans SemiBold" panose="020B0502020104020203" pitchFamily="34" charset="-79"/>
              </a:rPr>
              <a:t>Readings: </a:t>
            </a:r>
          </a:p>
          <a:p>
            <a:pPr algn="ctr" eaLnBrk="1"/>
            <a:r>
              <a:rPr lang="en-US" altLang="en-US" sz="3000" b="0" dirty="0">
                <a:solidFill>
                  <a:srgbClr val="FF93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Chapter 8 of Think Python</a:t>
            </a:r>
          </a:p>
          <a:p>
            <a:pPr algn="ctr" eaLnBrk="1"/>
            <a:r>
              <a:rPr lang="en-US" altLang="en-US" sz="3000" b="0" dirty="0">
                <a:solidFill>
                  <a:srgbClr val="FF9300"/>
                </a:solidFill>
                <a:latin typeface="Gill Sans" panose="020B0502020104020203" pitchFamily="34" charset="-79"/>
                <a:ea typeface="Gill Sans SemiBold" panose="020B0502020104020203" pitchFamily="34" charset="-79"/>
                <a:cs typeface="Gill Sans SemiBold" panose="020B0502020104020203" pitchFamily="34" charset="-79"/>
                <a:sym typeface="Gill Sans SemiBold" panose="020B0502020104020203" pitchFamily="34" charset="-79"/>
              </a:rPr>
              <a:t>Chapter 9 of Python for Everybody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omparis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Comparison</a:t>
            </a:r>
          </a:p>
        </p:txBody>
      </p:sp>
      <p:sp>
        <p:nvSpPr>
          <p:cNvPr id="202" name="Arrow"/>
          <p:cNvSpPr/>
          <p:nvPr/>
        </p:nvSpPr>
        <p:spPr>
          <a:xfrm>
            <a:off x="6642100" y="20059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3" name="True"/>
          <p:cNvSpPr txBox="1"/>
          <p:nvPr/>
        </p:nvSpPr>
        <p:spPr>
          <a:xfrm>
            <a:off x="8866429" y="2262139"/>
            <a:ext cx="124450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4800" b="0"/>
            </a:lvl1pPr>
          </a:lstStyle>
          <a:p>
            <a:r>
              <a:t>True</a:t>
            </a:r>
          </a:p>
        </p:txBody>
      </p:sp>
      <p:sp>
        <p:nvSpPr>
          <p:cNvPr id="204" name="There are three gotchas:"/>
          <p:cNvSpPr txBox="1"/>
          <p:nvPr/>
        </p:nvSpPr>
        <p:spPr>
          <a:xfrm>
            <a:off x="3027635" y="4343399"/>
            <a:ext cx="31594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There are three gotchas:</a:t>
            </a:r>
          </a:p>
        </p:txBody>
      </p:sp>
      <p:sp>
        <p:nvSpPr>
          <p:cNvPr id="205" name="1"/>
          <p:cNvSpPr/>
          <p:nvPr/>
        </p:nvSpPr>
        <p:spPr>
          <a:xfrm>
            <a:off x="3209112" y="5219898"/>
            <a:ext cx="565423" cy="565424"/>
          </a:xfrm>
          <a:prstGeom prst="ellipse">
            <a:avLst/>
          </a:prstGeom>
          <a:solidFill>
            <a:schemeClr val="accent6">
              <a:satOff val="-15808"/>
              <a:lumOff val="-1755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0000"/>
              </a:lnSpc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206" name="2"/>
          <p:cNvSpPr/>
          <p:nvPr/>
        </p:nvSpPr>
        <p:spPr>
          <a:xfrm>
            <a:off x="3209112" y="6121499"/>
            <a:ext cx="565423" cy="56542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0000"/>
              </a:lnSpc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207" name="3"/>
          <p:cNvSpPr/>
          <p:nvPr/>
        </p:nvSpPr>
        <p:spPr>
          <a:xfrm>
            <a:off x="3209112" y="7023100"/>
            <a:ext cx="565423" cy="565423"/>
          </a:xfrm>
          <a:prstGeom prst="ellipse">
            <a:avLst/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0000"/>
              </a:lnSpc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  <p:sp>
        <p:nvSpPr>
          <p:cNvPr id="208" name="case (upper vs. lower)"/>
          <p:cNvSpPr txBox="1"/>
          <p:nvPr/>
        </p:nvSpPr>
        <p:spPr>
          <a:xfrm>
            <a:off x="3948328" y="5274009"/>
            <a:ext cx="2815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case (upper vs. lower)</a:t>
            </a:r>
          </a:p>
        </p:txBody>
      </p:sp>
      <p:sp>
        <p:nvSpPr>
          <p:cNvPr id="209" name="digits"/>
          <p:cNvSpPr txBox="1"/>
          <p:nvPr/>
        </p:nvSpPr>
        <p:spPr>
          <a:xfrm>
            <a:off x="3948328" y="6163009"/>
            <a:ext cx="7521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digits</a:t>
            </a:r>
          </a:p>
        </p:txBody>
      </p:sp>
      <p:sp>
        <p:nvSpPr>
          <p:cNvPr id="210" name="prefixes"/>
          <p:cNvSpPr txBox="1"/>
          <p:nvPr/>
        </p:nvSpPr>
        <p:spPr>
          <a:xfrm>
            <a:off x="3948328" y="7077211"/>
            <a:ext cx="108629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prefixes</a:t>
            </a:r>
          </a:p>
        </p:txBody>
      </p:sp>
      <p:sp>
        <p:nvSpPr>
          <p:cNvPr id="211" name="“dog” &lt; “doo doo”"/>
          <p:cNvSpPr txBox="1"/>
          <p:nvPr/>
        </p:nvSpPr>
        <p:spPr>
          <a:xfrm>
            <a:off x="1302408" y="2240905"/>
            <a:ext cx="483215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“dog” &lt; “doo doo”</a:t>
            </a:r>
          </a:p>
        </p:txBody>
      </p:sp>
      <p:sp>
        <p:nvSpPr>
          <p:cNvPr id="212" name="Rectangle"/>
          <p:cNvSpPr/>
          <p:nvPr/>
        </p:nvSpPr>
        <p:spPr>
          <a:xfrm>
            <a:off x="2273300" y="2359573"/>
            <a:ext cx="294482" cy="783033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3" name="Rectangle"/>
          <p:cNvSpPr/>
          <p:nvPr/>
        </p:nvSpPr>
        <p:spPr>
          <a:xfrm>
            <a:off x="4318000" y="2359573"/>
            <a:ext cx="375543" cy="783033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1. Case rul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1. Case rules</a:t>
            </a:r>
          </a:p>
        </p:txBody>
      </p:sp>
      <p:sp>
        <p:nvSpPr>
          <p:cNvPr id="216" name="“A” &lt; “B” &lt; … &lt; “Y” &lt; “Z”"/>
          <p:cNvSpPr txBox="1"/>
          <p:nvPr/>
        </p:nvSpPr>
        <p:spPr>
          <a:xfrm>
            <a:off x="2680493" y="2832100"/>
            <a:ext cx="464661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“A” &lt; “B” &lt; … &lt; “Y” &lt; “Z”</a:t>
            </a:r>
          </a:p>
        </p:txBody>
      </p:sp>
      <p:sp>
        <p:nvSpPr>
          <p:cNvPr id="217" name="“a” &lt; “b” &lt; … &lt; “y” &lt; “z”"/>
          <p:cNvSpPr txBox="1"/>
          <p:nvPr/>
        </p:nvSpPr>
        <p:spPr>
          <a:xfrm>
            <a:off x="2822376" y="4191000"/>
            <a:ext cx="436284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“a” &lt; “b” &lt; … &lt; “y” &lt; “z”</a:t>
            </a:r>
          </a:p>
        </p:txBody>
      </p:sp>
      <p:sp>
        <p:nvSpPr>
          <p:cNvPr id="218" name="“C” &lt; “b”…"/>
          <p:cNvSpPr txBox="1"/>
          <p:nvPr/>
        </p:nvSpPr>
        <p:spPr>
          <a:xfrm>
            <a:off x="5585221" y="6273800"/>
            <a:ext cx="1834358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 b="0"/>
            </a:pPr>
            <a:r>
              <a:t>“C” &lt; “b”</a:t>
            </a:r>
          </a:p>
          <a:p>
            <a:pPr>
              <a:defRPr sz="3200" b="0"/>
            </a:pPr>
            <a:r>
              <a:t>“Z” &lt; “a”</a:t>
            </a:r>
          </a:p>
        </p:txBody>
      </p:sp>
      <p:sp>
        <p:nvSpPr>
          <p:cNvPr id="219" name="makes sense"/>
          <p:cNvSpPr txBox="1"/>
          <p:nvPr/>
        </p:nvSpPr>
        <p:spPr>
          <a:xfrm>
            <a:off x="9731623" y="2882899"/>
            <a:ext cx="20505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makes sense</a:t>
            </a:r>
          </a:p>
        </p:txBody>
      </p:sp>
      <p:sp>
        <p:nvSpPr>
          <p:cNvPr id="220" name="makes sense"/>
          <p:cNvSpPr txBox="1"/>
          <p:nvPr/>
        </p:nvSpPr>
        <p:spPr>
          <a:xfrm>
            <a:off x="9731623" y="4241799"/>
            <a:ext cx="20505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makes sense</a:t>
            </a:r>
          </a:p>
        </p:txBody>
      </p:sp>
      <p:sp>
        <p:nvSpPr>
          <p:cNvPr id="221" name="less intuitive"/>
          <p:cNvSpPr txBox="1"/>
          <p:nvPr/>
        </p:nvSpPr>
        <p:spPr>
          <a:xfrm>
            <a:off x="3977676" y="7825488"/>
            <a:ext cx="504945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rPr lang="en-US" dirty="0"/>
              <a:t>To learn more, visit</a:t>
            </a:r>
          </a:p>
          <a:p>
            <a:r>
              <a:rPr lang="en-US" b="0" dirty="0"/>
              <a:t> </a:t>
            </a:r>
            <a:r>
              <a:rPr lang="en-US" b="0" dirty="0">
                <a:hlinkClick r:id="rId2"/>
              </a:rPr>
              <a:t>https://simple.wikipedia.org/wiki/ASCII</a:t>
            </a:r>
            <a:r>
              <a:rPr lang="en-US" b="0" dirty="0"/>
              <a:t> </a:t>
            </a:r>
            <a:endParaRPr b="0" dirty="0"/>
          </a:p>
        </p:txBody>
      </p:sp>
      <p:pic>
        <p:nvPicPr>
          <p:cNvPr id="222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65150" y="5473700"/>
            <a:ext cx="11874501" cy="76200"/>
          </a:xfrm>
          <a:prstGeom prst="rect">
            <a:avLst/>
          </a:prstGeom>
        </p:spPr>
      </p:pic>
      <p:sp>
        <p:nvSpPr>
          <p:cNvPr id="224" name="upper case is…"/>
          <p:cNvSpPr txBox="1"/>
          <p:nvPr/>
        </p:nvSpPr>
        <p:spPr>
          <a:xfrm>
            <a:off x="9029265" y="6278107"/>
            <a:ext cx="2465419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lang="en-US" dirty="0"/>
              <a:t>In the ASCII table, 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upper case is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before lower</a:t>
            </a:r>
            <a:r>
              <a:rPr lang="en-US" dirty="0"/>
              <a:t> case.</a:t>
            </a:r>
          </a:p>
        </p:txBody>
      </p:sp>
      <p:sp>
        <p:nvSpPr>
          <p:cNvPr id="11" name="upper case is…">
            <a:extLst>
              <a:ext uri="{FF2B5EF4-FFF2-40B4-BE49-F238E27FC236}">
                <a16:creationId xmlns:a16="http://schemas.microsoft.com/office/drawing/2014/main" id="{649589EC-5737-0F46-B012-0E2006377EA6}"/>
              </a:ext>
            </a:extLst>
          </p:cNvPr>
          <p:cNvSpPr txBox="1"/>
          <p:nvPr/>
        </p:nvSpPr>
        <p:spPr>
          <a:xfrm>
            <a:off x="606828" y="6278107"/>
            <a:ext cx="4712829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lang="en-US" dirty="0"/>
              <a:t>Any two characters are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lang="en-US" dirty="0"/>
              <a:t>compared using their position in the 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lang="en-US" dirty="0"/>
              <a:t>ASCII table.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2. Pesky digi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2. Pesky digits</a:t>
            </a:r>
          </a:p>
        </p:txBody>
      </p:sp>
      <p:sp>
        <p:nvSpPr>
          <p:cNvPr id="227" name="“0” &lt; “1”"/>
          <p:cNvSpPr txBox="1"/>
          <p:nvPr/>
        </p:nvSpPr>
        <p:spPr>
          <a:xfrm>
            <a:off x="4185344" y="2832100"/>
            <a:ext cx="16369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“0” &lt; “1”</a:t>
            </a:r>
          </a:p>
        </p:txBody>
      </p:sp>
      <p:sp>
        <p:nvSpPr>
          <p:cNvPr id="228" name="“8” &lt; “9”"/>
          <p:cNvSpPr txBox="1"/>
          <p:nvPr/>
        </p:nvSpPr>
        <p:spPr>
          <a:xfrm>
            <a:off x="4185344" y="4191000"/>
            <a:ext cx="16369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“8” &lt; “9”</a:t>
            </a:r>
          </a:p>
        </p:txBody>
      </p:sp>
      <p:sp>
        <p:nvSpPr>
          <p:cNvPr id="229" name="“11” &lt; “2”…"/>
          <p:cNvSpPr txBox="1"/>
          <p:nvPr/>
        </p:nvSpPr>
        <p:spPr>
          <a:xfrm>
            <a:off x="5322689" y="6273800"/>
            <a:ext cx="2359422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 b="0"/>
            </a:pPr>
            <a:r>
              <a:t>“11” &lt; “2”</a:t>
            </a:r>
          </a:p>
          <a:p>
            <a:pPr>
              <a:defRPr sz="3200" b="0"/>
            </a:pPr>
            <a:r>
              <a:t>“100” &lt; “15”</a:t>
            </a:r>
          </a:p>
        </p:txBody>
      </p:sp>
      <p:sp>
        <p:nvSpPr>
          <p:cNvPr id="230" name="makes sense"/>
          <p:cNvSpPr txBox="1"/>
          <p:nvPr/>
        </p:nvSpPr>
        <p:spPr>
          <a:xfrm>
            <a:off x="6632823" y="2908299"/>
            <a:ext cx="20505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makes sense</a:t>
            </a:r>
          </a:p>
        </p:txBody>
      </p:sp>
      <p:sp>
        <p:nvSpPr>
          <p:cNvPr id="231" name="makes sense"/>
          <p:cNvSpPr txBox="1"/>
          <p:nvPr/>
        </p:nvSpPr>
        <p:spPr>
          <a:xfrm>
            <a:off x="6632823" y="4267199"/>
            <a:ext cx="20505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makes sense</a:t>
            </a:r>
          </a:p>
        </p:txBody>
      </p:sp>
      <p:sp>
        <p:nvSpPr>
          <p:cNvPr id="232" name="less intuitive"/>
          <p:cNvSpPr txBox="1"/>
          <p:nvPr/>
        </p:nvSpPr>
        <p:spPr>
          <a:xfrm>
            <a:off x="5460528" y="7786384"/>
            <a:ext cx="20837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less intuitive</a:t>
            </a:r>
          </a:p>
        </p:txBody>
      </p:sp>
      <p:grpSp>
        <p:nvGrpSpPr>
          <p:cNvPr id="236" name="Group"/>
          <p:cNvGrpSpPr/>
          <p:nvPr/>
        </p:nvGrpSpPr>
        <p:grpSpPr>
          <a:xfrm>
            <a:off x="5309518" y="230501"/>
            <a:ext cx="2385764" cy="1433199"/>
            <a:chOff x="0" y="0"/>
            <a:chExt cx="2385763" cy="1433198"/>
          </a:xfrm>
        </p:grpSpPr>
        <p:pic>
          <p:nvPicPr>
            <p:cNvPr id="233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22" y="0"/>
              <a:ext cx="957746" cy="12655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4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8375" y="0"/>
              <a:ext cx="997389" cy="12655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5" name="Square"/>
            <p:cNvSpPr/>
            <p:nvPr/>
          </p:nvSpPr>
          <p:spPr>
            <a:xfrm>
              <a:off x="0" y="749094"/>
              <a:ext cx="684105" cy="68410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pic>
        <p:nvPicPr>
          <p:cNvPr id="237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5473700"/>
            <a:ext cx="11874501" cy="76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“0” &lt; “1”"/>
          <p:cNvSpPr txBox="1"/>
          <p:nvPr/>
        </p:nvSpPr>
        <p:spPr>
          <a:xfrm>
            <a:off x="4185344" y="2832100"/>
            <a:ext cx="16369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“0” &lt; “1”</a:t>
            </a:r>
          </a:p>
        </p:txBody>
      </p:sp>
      <p:sp>
        <p:nvSpPr>
          <p:cNvPr id="241" name="“8” &lt; “9”"/>
          <p:cNvSpPr txBox="1"/>
          <p:nvPr/>
        </p:nvSpPr>
        <p:spPr>
          <a:xfrm>
            <a:off x="4185344" y="4191000"/>
            <a:ext cx="16369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“8” &lt; “9”</a:t>
            </a:r>
          </a:p>
        </p:txBody>
      </p:sp>
      <p:sp>
        <p:nvSpPr>
          <p:cNvPr id="242" name="“11” &lt; “2”…"/>
          <p:cNvSpPr txBox="1"/>
          <p:nvPr/>
        </p:nvSpPr>
        <p:spPr>
          <a:xfrm>
            <a:off x="5322689" y="6273800"/>
            <a:ext cx="2359422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 b="0"/>
            </a:pPr>
            <a:r>
              <a:t>“11” &lt; “2”</a:t>
            </a:r>
          </a:p>
          <a:p>
            <a:pPr>
              <a:defRPr sz="3200" b="0"/>
            </a:pPr>
            <a:r>
              <a:t>“100” &lt; “15”</a:t>
            </a:r>
          </a:p>
        </p:txBody>
      </p:sp>
      <p:sp>
        <p:nvSpPr>
          <p:cNvPr id="243" name="makes sense"/>
          <p:cNvSpPr txBox="1"/>
          <p:nvPr/>
        </p:nvSpPr>
        <p:spPr>
          <a:xfrm>
            <a:off x="6632823" y="2908299"/>
            <a:ext cx="20505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makes sense</a:t>
            </a:r>
          </a:p>
        </p:txBody>
      </p:sp>
      <p:sp>
        <p:nvSpPr>
          <p:cNvPr id="244" name="makes sense"/>
          <p:cNvSpPr txBox="1"/>
          <p:nvPr/>
        </p:nvSpPr>
        <p:spPr>
          <a:xfrm>
            <a:off x="6632823" y="4267199"/>
            <a:ext cx="20505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makes sense</a:t>
            </a:r>
          </a:p>
        </p:txBody>
      </p:sp>
      <p:sp>
        <p:nvSpPr>
          <p:cNvPr id="245" name="remember to find the FIRST difference,…"/>
          <p:cNvSpPr txBox="1"/>
          <p:nvPr/>
        </p:nvSpPr>
        <p:spPr>
          <a:xfrm>
            <a:off x="4151238" y="7835255"/>
            <a:ext cx="505792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remember to find the FIRST difference,</a:t>
            </a:r>
          </a:p>
          <a:p>
            <a: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and base everything on that</a:t>
            </a:r>
          </a:p>
        </p:txBody>
      </p:sp>
      <p:sp>
        <p:nvSpPr>
          <p:cNvPr id="246" name="Rectangle"/>
          <p:cNvSpPr/>
          <p:nvPr/>
        </p:nvSpPr>
        <p:spPr>
          <a:xfrm>
            <a:off x="5731420" y="6463569"/>
            <a:ext cx="273150" cy="547422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7" name="Rectangle"/>
          <p:cNvSpPr/>
          <p:nvPr/>
        </p:nvSpPr>
        <p:spPr>
          <a:xfrm>
            <a:off x="6993858" y="6468574"/>
            <a:ext cx="273150" cy="547422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8" name="2. Pesky digi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2. Pesky digits</a:t>
            </a:r>
          </a:p>
        </p:txBody>
      </p:sp>
      <p:grpSp>
        <p:nvGrpSpPr>
          <p:cNvPr id="252" name="Group"/>
          <p:cNvGrpSpPr/>
          <p:nvPr/>
        </p:nvGrpSpPr>
        <p:grpSpPr>
          <a:xfrm>
            <a:off x="5309518" y="230501"/>
            <a:ext cx="2385764" cy="1433199"/>
            <a:chOff x="0" y="0"/>
            <a:chExt cx="2385763" cy="1433198"/>
          </a:xfrm>
        </p:grpSpPr>
        <p:pic>
          <p:nvPicPr>
            <p:cNvPr id="24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22" y="0"/>
              <a:ext cx="957746" cy="12655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0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8375" y="0"/>
              <a:ext cx="997389" cy="12655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1" name="Square"/>
            <p:cNvSpPr/>
            <p:nvPr/>
          </p:nvSpPr>
          <p:spPr>
            <a:xfrm>
              <a:off x="0" y="749094"/>
              <a:ext cx="684105" cy="68410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pic>
        <p:nvPicPr>
          <p:cNvPr id="253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5473700"/>
            <a:ext cx="11874501" cy="76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“0” &lt; “1”"/>
          <p:cNvSpPr txBox="1"/>
          <p:nvPr/>
        </p:nvSpPr>
        <p:spPr>
          <a:xfrm>
            <a:off x="4185344" y="2832100"/>
            <a:ext cx="16369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“0” &lt; “1”</a:t>
            </a:r>
          </a:p>
        </p:txBody>
      </p:sp>
      <p:sp>
        <p:nvSpPr>
          <p:cNvPr id="257" name="“8” &lt; “9”"/>
          <p:cNvSpPr txBox="1"/>
          <p:nvPr/>
        </p:nvSpPr>
        <p:spPr>
          <a:xfrm>
            <a:off x="4185344" y="4191000"/>
            <a:ext cx="16369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“8” &lt; “9”</a:t>
            </a:r>
          </a:p>
        </p:txBody>
      </p:sp>
      <p:sp>
        <p:nvSpPr>
          <p:cNvPr id="258" name="“11” &lt; “2”…"/>
          <p:cNvSpPr txBox="1"/>
          <p:nvPr/>
        </p:nvSpPr>
        <p:spPr>
          <a:xfrm>
            <a:off x="5322689" y="6273800"/>
            <a:ext cx="2359422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 b="0"/>
            </a:pPr>
            <a:r>
              <a:rPr dirty="0"/>
              <a:t>“11” &lt; “2”</a:t>
            </a:r>
          </a:p>
          <a:p>
            <a:pPr>
              <a:defRPr sz="3200" b="0"/>
            </a:pPr>
            <a:r>
              <a:rPr dirty="0"/>
              <a:t>“100” &lt; “15”</a:t>
            </a:r>
          </a:p>
        </p:txBody>
      </p:sp>
      <p:sp>
        <p:nvSpPr>
          <p:cNvPr id="259" name="makes sense"/>
          <p:cNvSpPr txBox="1"/>
          <p:nvPr/>
        </p:nvSpPr>
        <p:spPr>
          <a:xfrm>
            <a:off x="6632823" y="2908299"/>
            <a:ext cx="20505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makes sense</a:t>
            </a:r>
          </a:p>
        </p:txBody>
      </p:sp>
      <p:sp>
        <p:nvSpPr>
          <p:cNvPr id="260" name="makes sense"/>
          <p:cNvSpPr txBox="1"/>
          <p:nvPr/>
        </p:nvSpPr>
        <p:spPr>
          <a:xfrm>
            <a:off x="6632823" y="4267199"/>
            <a:ext cx="20505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makes sense</a:t>
            </a:r>
          </a:p>
        </p:txBody>
      </p:sp>
      <p:sp>
        <p:nvSpPr>
          <p:cNvPr id="261" name="Rectangle"/>
          <p:cNvSpPr/>
          <p:nvPr/>
        </p:nvSpPr>
        <p:spPr>
          <a:xfrm>
            <a:off x="5753100" y="6418866"/>
            <a:ext cx="273150" cy="547422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2" name="Rectangle"/>
          <p:cNvSpPr/>
          <p:nvPr/>
        </p:nvSpPr>
        <p:spPr>
          <a:xfrm>
            <a:off x="6989013" y="6418866"/>
            <a:ext cx="273150" cy="547422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3" name="Rectangle"/>
          <p:cNvSpPr/>
          <p:nvPr/>
        </p:nvSpPr>
        <p:spPr>
          <a:xfrm>
            <a:off x="5765800" y="6997388"/>
            <a:ext cx="247750" cy="547422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4" name="Rectangle"/>
          <p:cNvSpPr/>
          <p:nvPr/>
        </p:nvSpPr>
        <p:spPr>
          <a:xfrm>
            <a:off x="7196588" y="6997388"/>
            <a:ext cx="247750" cy="547422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5" name="2. Pesky digi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2. Pesky digits</a:t>
            </a:r>
          </a:p>
        </p:txBody>
      </p:sp>
      <p:grpSp>
        <p:nvGrpSpPr>
          <p:cNvPr id="269" name="Group"/>
          <p:cNvGrpSpPr/>
          <p:nvPr/>
        </p:nvGrpSpPr>
        <p:grpSpPr>
          <a:xfrm>
            <a:off x="5309518" y="230501"/>
            <a:ext cx="2385764" cy="1433199"/>
            <a:chOff x="0" y="0"/>
            <a:chExt cx="2385763" cy="1433198"/>
          </a:xfrm>
        </p:grpSpPr>
        <p:pic>
          <p:nvPicPr>
            <p:cNvPr id="266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22" y="0"/>
              <a:ext cx="957746" cy="12655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7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8375" y="0"/>
              <a:ext cx="997389" cy="12655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8" name="Square"/>
            <p:cNvSpPr/>
            <p:nvPr/>
          </p:nvSpPr>
          <p:spPr>
            <a:xfrm>
              <a:off x="0" y="749094"/>
              <a:ext cx="684105" cy="68410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pic>
        <p:nvPicPr>
          <p:cNvPr id="270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5473700"/>
            <a:ext cx="11874501" cy="76200"/>
          </a:xfrm>
          <a:prstGeom prst="rect">
            <a:avLst/>
          </a:prstGeom>
        </p:spPr>
      </p:pic>
      <p:sp>
        <p:nvSpPr>
          <p:cNvPr id="272" name="remember to find the FIRST difference,…"/>
          <p:cNvSpPr txBox="1"/>
          <p:nvPr/>
        </p:nvSpPr>
        <p:spPr>
          <a:xfrm>
            <a:off x="4151238" y="7835255"/>
            <a:ext cx="505792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remember to find the FIRST difference,</a:t>
            </a:r>
          </a:p>
          <a:p>
            <a: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and base everything on that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3. Prefix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3. Prefixes</a:t>
            </a:r>
          </a:p>
        </p:txBody>
      </p:sp>
      <p:sp>
        <p:nvSpPr>
          <p:cNvPr id="275" name="Bat"/>
          <p:cNvSpPr/>
          <p:nvPr/>
        </p:nvSpPr>
        <p:spPr>
          <a:xfrm>
            <a:off x="10278244" y="3458354"/>
            <a:ext cx="2032541" cy="7286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537" extrusionOk="0">
                <a:moveTo>
                  <a:pt x="3075" y="1"/>
                </a:moveTo>
                <a:cubicBezTo>
                  <a:pt x="2069" y="33"/>
                  <a:pt x="795" y="457"/>
                  <a:pt x="22" y="1693"/>
                </a:cubicBezTo>
                <a:cubicBezTo>
                  <a:pt x="-15" y="1752"/>
                  <a:pt x="-2" y="1909"/>
                  <a:pt x="41" y="1921"/>
                </a:cubicBezTo>
                <a:cubicBezTo>
                  <a:pt x="2144" y="2517"/>
                  <a:pt x="3063" y="7315"/>
                  <a:pt x="3196" y="8073"/>
                </a:cubicBezTo>
                <a:cubicBezTo>
                  <a:pt x="3207" y="8136"/>
                  <a:pt x="3229" y="8185"/>
                  <a:pt x="3253" y="8201"/>
                </a:cubicBezTo>
                <a:cubicBezTo>
                  <a:pt x="5341" y="9508"/>
                  <a:pt x="6043" y="13732"/>
                  <a:pt x="6170" y="14627"/>
                </a:cubicBezTo>
                <a:cubicBezTo>
                  <a:pt x="6184" y="14726"/>
                  <a:pt x="6221" y="14785"/>
                  <a:pt x="6259" y="14774"/>
                </a:cubicBezTo>
                <a:cubicBezTo>
                  <a:pt x="7470" y="14423"/>
                  <a:pt x="8945" y="17135"/>
                  <a:pt x="9362" y="18343"/>
                </a:cubicBezTo>
                <a:cubicBezTo>
                  <a:pt x="9562" y="18827"/>
                  <a:pt x="9492" y="18988"/>
                  <a:pt x="9465" y="19276"/>
                </a:cubicBezTo>
                <a:cubicBezTo>
                  <a:pt x="9386" y="20099"/>
                  <a:pt x="9614" y="20217"/>
                  <a:pt x="9720" y="20191"/>
                </a:cubicBezTo>
                <a:cubicBezTo>
                  <a:pt x="9835" y="20163"/>
                  <a:pt x="9733" y="19908"/>
                  <a:pt x="9761" y="19741"/>
                </a:cubicBezTo>
                <a:cubicBezTo>
                  <a:pt x="9795" y="19533"/>
                  <a:pt x="9840" y="19509"/>
                  <a:pt x="9895" y="19651"/>
                </a:cubicBezTo>
                <a:cubicBezTo>
                  <a:pt x="10037" y="20013"/>
                  <a:pt x="10453" y="21132"/>
                  <a:pt x="10785" y="21537"/>
                </a:cubicBezTo>
                <a:cubicBezTo>
                  <a:pt x="11117" y="21132"/>
                  <a:pt x="11535" y="20013"/>
                  <a:pt x="11677" y="19651"/>
                </a:cubicBezTo>
                <a:cubicBezTo>
                  <a:pt x="11732" y="19509"/>
                  <a:pt x="11775" y="19533"/>
                  <a:pt x="11809" y="19741"/>
                </a:cubicBezTo>
                <a:cubicBezTo>
                  <a:pt x="11837" y="19908"/>
                  <a:pt x="11736" y="20163"/>
                  <a:pt x="11852" y="20191"/>
                </a:cubicBezTo>
                <a:cubicBezTo>
                  <a:pt x="11958" y="20217"/>
                  <a:pt x="12184" y="20099"/>
                  <a:pt x="12105" y="19276"/>
                </a:cubicBezTo>
                <a:cubicBezTo>
                  <a:pt x="12078" y="18988"/>
                  <a:pt x="12008" y="18827"/>
                  <a:pt x="12208" y="18343"/>
                </a:cubicBezTo>
                <a:cubicBezTo>
                  <a:pt x="12625" y="17135"/>
                  <a:pt x="14100" y="14423"/>
                  <a:pt x="15311" y="14774"/>
                </a:cubicBezTo>
                <a:cubicBezTo>
                  <a:pt x="15349" y="14785"/>
                  <a:pt x="15386" y="14726"/>
                  <a:pt x="15400" y="14627"/>
                </a:cubicBezTo>
                <a:cubicBezTo>
                  <a:pt x="15527" y="13732"/>
                  <a:pt x="16229" y="9508"/>
                  <a:pt x="18317" y="8201"/>
                </a:cubicBezTo>
                <a:cubicBezTo>
                  <a:pt x="18341" y="8185"/>
                  <a:pt x="18363" y="8136"/>
                  <a:pt x="18374" y="8073"/>
                </a:cubicBezTo>
                <a:cubicBezTo>
                  <a:pt x="18507" y="7314"/>
                  <a:pt x="19428" y="2517"/>
                  <a:pt x="21531" y="1921"/>
                </a:cubicBezTo>
                <a:cubicBezTo>
                  <a:pt x="21573" y="1909"/>
                  <a:pt x="21585" y="1752"/>
                  <a:pt x="21548" y="1693"/>
                </a:cubicBezTo>
                <a:cubicBezTo>
                  <a:pt x="20775" y="457"/>
                  <a:pt x="19501" y="33"/>
                  <a:pt x="18495" y="1"/>
                </a:cubicBezTo>
                <a:cubicBezTo>
                  <a:pt x="16454" y="-63"/>
                  <a:pt x="15785" y="1521"/>
                  <a:pt x="13715" y="2997"/>
                </a:cubicBezTo>
                <a:cubicBezTo>
                  <a:pt x="13657" y="3038"/>
                  <a:pt x="13167" y="3362"/>
                  <a:pt x="13178" y="3665"/>
                </a:cubicBezTo>
                <a:cubicBezTo>
                  <a:pt x="13179" y="3715"/>
                  <a:pt x="13197" y="3772"/>
                  <a:pt x="13200" y="3769"/>
                </a:cubicBezTo>
                <a:cubicBezTo>
                  <a:pt x="13322" y="3660"/>
                  <a:pt x="13559" y="3601"/>
                  <a:pt x="13511" y="4272"/>
                </a:cubicBezTo>
                <a:cubicBezTo>
                  <a:pt x="13196" y="8655"/>
                  <a:pt x="12167" y="9361"/>
                  <a:pt x="11906" y="9400"/>
                </a:cubicBezTo>
                <a:cubicBezTo>
                  <a:pt x="11849" y="9408"/>
                  <a:pt x="11794" y="9342"/>
                  <a:pt x="11757" y="9219"/>
                </a:cubicBezTo>
                <a:cubicBezTo>
                  <a:pt x="11755" y="9214"/>
                  <a:pt x="11753" y="9206"/>
                  <a:pt x="11752" y="9201"/>
                </a:cubicBezTo>
                <a:cubicBezTo>
                  <a:pt x="11684" y="8765"/>
                  <a:pt x="11882" y="8094"/>
                  <a:pt x="11782" y="7101"/>
                </a:cubicBezTo>
                <a:cubicBezTo>
                  <a:pt x="11736" y="6644"/>
                  <a:pt x="11267" y="7538"/>
                  <a:pt x="11127" y="8310"/>
                </a:cubicBezTo>
                <a:cubicBezTo>
                  <a:pt x="11041" y="8247"/>
                  <a:pt x="10902" y="8210"/>
                  <a:pt x="10785" y="8210"/>
                </a:cubicBezTo>
                <a:cubicBezTo>
                  <a:pt x="10668" y="8210"/>
                  <a:pt x="10529" y="8247"/>
                  <a:pt x="10443" y="8310"/>
                </a:cubicBezTo>
                <a:cubicBezTo>
                  <a:pt x="10303" y="7538"/>
                  <a:pt x="9834" y="6644"/>
                  <a:pt x="9788" y="7101"/>
                </a:cubicBezTo>
                <a:cubicBezTo>
                  <a:pt x="9688" y="8094"/>
                  <a:pt x="9888" y="8765"/>
                  <a:pt x="9820" y="9201"/>
                </a:cubicBezTo>
                <a:cubicBezTo>
                  <a:pt x="9818" y="9206"/>
                  <a:pt x="9815" y="9214"/>
                  <a:pt x="9813" y="9219"/>
                </a:cubicBezTo>
                <a:cubicBezTo>
                  <a:pt x="9776" y="9342"/>
                  <a:pt x="9723" y="9408"/>
                  <a:pt x="9665" y="9400"/>
                </a:cubicBezTo>
                <a:cubicBezTo>
                  <a:pt x="9405" y="9361"/>
                  <a:pt x="8376" y="8655"/>
                  <a:pt x="8061" y="4272"/>
                </a:cubicBezTo>
                <a:cubicBezTo>
                  <a:pt x="8012" y="3601"/>
                  <a:pt x="8250" y="3660"/>
                  <a:pt x="8372" y="3769"/>
                </a:cubicBezTo>
                <a:cubicBezTo>
                  <a:pt x="8375" y="3772"/>
                  <a:pt x="8391" y="3715"/>
                  <a:pt x="8392" y="3665"/>
                </a:cubicBezTo>
                <a:cubicBezTo>
                  <a:pt x="8403" y="3362"/>
                  <a:pt x="7913" y="3038"/>
                  <a:pt x="7855" y="2997"/>
                </a:cubicBezTo>
                <a:cubicBezTo>
                  <a:pt x="5785" y="1521"/>
                  <a:pt x="5116" y="-63"/>
                  <a:pt x="3075" y="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6" name="String 1: bat…"/>
          <p:cNvSpPr txBox="1"/>
          <p:nvPr/>
        </p:nvSpPr>
        <p:spPr>
          <a:xfrm>
            <a:off x="3152874" y="3035299"/>
            <a:ext cx="5967413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String 1:</a:t>
            </a:r>
            <a:r>
              <a:t> bat</a:t>
            </a:r>
          </a:p>
          <a:p>
            <a:pPr algn="l">
              <a:defRPr sz="4800" b="0"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String 2:</a:t>
            </a:r>
            <a:r>
              <a:t> batman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3. Prefix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3. Prefixes</a:t>
            </a:r>
          </a:p>
        </p:txBody>
      </p:sp>
      <p:sp>
        <p:nvSpPr>
          <p:cNvPr id="279" name="Bat"/>
          <p:cNvSpPr/>
          <p:nvPr/>
        </p:nvSpPr>
        <p:spPr>
          <a:xfrm>
            <a:off x="10278244" y="3458354"/>
            <a:ext cx="2032541" cy="7286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537" extrusionOk="0">
                <a:moveTo>
                  <a:pt x="3075" y="1"/>
                </a:moveTo>
                <a:cubicBezTo>
                  <a:pt x="2069" y="33"/>
                  <a:pt x="795" y="457"/>
                  <a:pt x="22" y="1693"/>
                </a:cubicBezTo>
                <a:cubicBezTo>
                  <a:pt x="-15" y="1752"/>
                  <a:pt x="-2" y="1909"/>
                  <a:pt x="41" y="1921"/>
                </a:cubicBezTo>
                <a:cubicBezTo>
                  <a:pt x="2144" y="2517"/>
                  <a:pt x="3063" y="7315"/>
                  <a:pt x="3196" y="8073"/>
                </a:cubicBezTo>
                <a:cubicBezTo>
                  <a:pt x="3207" y="8136"/>
                  <a:pt x="3229" y="8185"/>
                  <a:pt x="3253" y="8201"/>
                </a:cubicBezTo>
                <a:cubicBezTo>
                  <a:pt x="5341" y="9508"/>
                  <a:pt x="6043" y="13732"/>
                  <a:pt x="6170" y="14627"/>
                </a:cubicBezTo>
                <a:cubicBezTo>
                  <a:pt x="6184" y="14726"/>
                  <a:pt x="6221" y="14785"/>
                  <a:pt x="6259" y="14774"/>
                </a:cubicBezTo>
                <a:cubicBezTo>
                  <a:pt x="7470" y="14423"/>
                  <a:pt x="8945" y="17135"/>
                  <a:pt x="9362" y="18343"/>
                </a:cubicBezTo>
                <a:cubicBezTo>
                  <a:pt x="9562" y="18827"/>
                  <a:pt x="9492" y="18988"/>
                  <a:pt x="9465" y="19276"/>
                </a:cubicBezTo>
                <a:cubicBezTo>
                  <a:pt x="9386" y="20099"/>
                  <a:pt x="9614" y="20217"/>
                  <a:pt x="9720" y="20191"/>
                </a:cubicBezTo>
                <a:cubicBezTo>
                  <a:pt x="9835" y="20163"/>
                  <a:pt x="9733" y="19908"/>
                  <a:pt x="9761" y="19741"/>
                </a:cubicBezTo>
                <a:cubicBezTo>
                  <a:pt x="9795" y="19533"/>
                  <a:pt x="9840" y="19509"/>
                  <a:pt x="9895" y="19651"/>
                </a:cubicBezTo>
                <a:cubicBezTo>
                  <a:pt x="10037" y="20013"/>
                  <a:pt x="10453" y="21132"/>
                  <a:pt x="10785" y="21537"/>
                </a:cubicBezTo>
                <a:cubicBezTo>
                  <a:pt x="11117" y="21132"/>
                  <a:pt x="11535" y="20013"/>
                  <a:pt x="11677" y="19651"/>
                </a:cubicBezTo>
                <a:cubicBezTo>
                  <a:pt x="11732" y="19509"/>
                  <a:pt x="11775" y="19533"/>
                  <a:pt x="11809" y="19741"/>
                </a:cubicBezTo>
                <a:cubicBezTo>
                  <a:pt x="11837" y="19908"/>
                  <a:pt x="11736" y="20163"/>
                  <a:pt x="11852" y="20191"/>
                </a:cubicBezTo>
                <a:cubicBezTo>
                  <a:pt x="11958" y="20217"/>
                  <a:pt x="12184" y="20099"/>
                  <a:pt x="12105" y="19276"/>
                </a:cubicBezTo>
                <a:cubicBezTo>
                  <a:pt x="12078" y="18988"/>
                  <a:pt x="12008" y="18827"/>
                  <a:pt x="12208" y="18343"/>
                </a:cubicBezTo>
                <a:cubicBezTo>
                  <a:pt x="12625" y="17135"/>
                  <a:pt x="14100" y="14423"/>
                  <a:pt x="15311" y="14774"/>
                </a:cubicBezTo>
                <a:cubicBezTo>
                  <a:pt x="15349" y="14785"/>
                  <a:pt x="15386" y="14726"/>
                  <a:pt x="15400" y="14627"/>
                </a:cubicBezTo>
                <a:cubicBezTo>
                  <a:pt x="15527" y="13732"/>
                  <a:pt x="16229" y="9508"/>
                  <a:pt x="18317" y="8201"/>
                </a:cubicBezTo>
                <a:cubicBezTo>
                  <a:pt x="18341" y="8185"/>
                  <a:pt x="18363" y="8136"/>
                  <a:pt x="18374" y="8073"/>
                </a:cubicBezTo>
                <a:cubicBezTo>
                  <a:pt x="18507" y="7314"/>
                  <a:pt x="19428" y="2517"/>
                  <a:pt x="21531" y="1921"/>
                </a:cubicBezTo>
                <a:cubicBezTo>
                  <a:pt x="21573" y="1909"/>
                  <a:pt x="21585" y="1752"/>
                  <a:pt x="21548" y="1693"/>
                </a:cubicBezTo>
                <a:cubicBezTo>
                  <a:pt x="20775" y="457"/>
                  <a:pt x="19501" y="33"/>
                  <a:pt x="18495" y="1"/>
                </a:cubicBezTo>
                <a:cubicBezTo>
                  <a:pt x="16454" y="-63"/>
                  <a:pt x="15785" y="1521"/>
                  <a:pt x="13715" y="2997"/>
                </a:cubicBezTo>
                <a:cubicBezTo>
                  <a:pt x="13657" y="3038"/>
                  <a:pt x="13167" y="3362"/>
                  <a:pt x="13178" y="3665"/>
                </a:cubicBezTo>
                <a:cubicBezTo>
                  <a:pt x="13179" y="3715"/>
                  <a:pt x="13197" y="3772"/>
                  <a:pt x="13200" y="3769"/>
                </a:cubicBezTo>
                <a:cubicBezTo>
                  <a:pt x="13322" y="3660"/>
                  <a:pt x="13559" y="3601"/>
                  <a:pt x="13511" y="4272"/>
                </a:cubicBezTo>
                <a:cubicBezTo>
                  <a:pt x="13196" y="8655"/>
                  <a:pt x="12167" y="9361"/>
                  <a:pt x="11906" y="9400"/>
                </a:cubicBezTo>
                <a:cubicBezTo>
                  <a:pt x="11849" y="9408"/>
                  <a:pt x="11794" y="9342"/>
                  <a:pt x="11757" y="9219"/>
                </a:cubicBezTo>
                <a:cubicBezTo>
                  <a:pt x="11755" y="9214"/>
                  <a:pt x="11753" y="9206"/>
                  <a:pt x="11752" y="9201"/>
                </a:cubicBezTo>
                <a:cubicBezTo>
                  <a:pt x="11684" y="8765"/>
                  <a:pt x="11882" y="8094"/>
                  <a:pt x="11782" y="7101"/>
                </a:cubicBezTo>
                <a:cubicBezTo>
                  <a:pt x="11736" y="6644"/>
                  <a:pt x="11267" y="7538"/>
                  <a:pt x="11127" y="8310"/>
                </a:cubicBezTo>
                <a:cubicBezTo>
                  <a:pt x="11041" y="8247"/>
                  <a:pt x="10902" y="8210"/>
                  <a:pt x="10785" y="8210"/>
                </a:cubicBezTo>
                <a:cubicBezTo>
                  <a:pt x="10668" y="8210"/>
                  <a:pt x="10529" y="8247"/>
                  <a:pt x="10443" y="8310"/>
                </a:cubicBezTo>
                <a:cubicBezTo>
                  <a:pt x="10303" y="7538"/>
                  <a:pt x="9834" y="6644"/>
                  <a:pt x="9788" y="7101"/>
                </a:cubicBezTo>
                <a:cubicBezTo>
                  <a:pt x="9688" y="8094"/>
                  <a:pt x="9888" y="8765"/>
                  <a:pt x="9820" y="9201"/>
                </a:cubicBezTo>
                <a:cubicBezTo>
                  <a:pt x="9818" y="9206"/>
                  <a:pt x="9815" y="9214"/>
                  <a:pt x="9813" y="9219"/>
                </a:cubicBezTo>
                <a:cubicBezTo>
                  <a:pt x="9776" y="9342"/>
                  <a:pt x="9723" y="9408"/>
                  <a:pt x="9665" y="9400"/>
                </a:cubicBezTo>
                <a:cubicBezTo>
                  <a:pt x="9405" y="9361"/>
                  <a:pt x="8376" y="8655"/>
                  <a:pt x="8061" y="4272"/>
                </a:cubicBezTo>
                <a:cubicBezTo>
                  <a:pt x="8012" y="3601"/>
                  <a:pt x="8250" y="3660"/>
                  <a:pt x="8372" y="3769"/>
                </a:cubicBezTo>
                <a:cubicBezTo>
                  <a:pt x="8375" y="3772"/>
                  <a:pt x="8391" y="3715"/>
                  <a:pt x="8392" y="3665"/>
                </a:cubicBezTo>
                <a:cubicBezTo>
                  <a:pt x="8403" y="3362"/>
                  <a:pt x="7913" y="3038"/>
                  <a:pt x="7855" y="2997"/>
                </a:cubicBezTo>
                <a:cubicBezTo>
                  <a:pt x="5785" y="1521"/>
                  <a:pt x="5116" y="-63"/>
                  <a:pt x="3075" y="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0" name="Rectangle"/>
          <p:cNvSpPr/>
          <p:nvPr/>
        </p:nvSpPr>
        <p:spPr>
          <a:xfrm>
            <a:off x="7962900" y="3970949"/>
            <a:ext cx="375940" cy="583786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1" name="Rectangle"/>
          <p:cNvSpPr/>
          <p:nvPr/>
        </p:nvSpPr>
        <p:spPr>
          <a:xfrm>
            <a:off x="7962900" y="3196249"/>
            <a:ext cx="375940" cy="583786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2" name="String 1: bat…"/>
          <p:cNvSpPr txBox="1"/>
          <p:nvPr/>
        </p:nvSpPr>
        <p:spPr>
          <a:xfrm>
            <a:off x="3152874" y="3035299"/>
            <a:ext cx="5967413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String 1:</a:t>
            </a:r>
            <a:r>
              <a:t> bat</a:t>
            </a:r>
          </a:p>
          <a:p>
            <a:pPr algn="l">
              <a:defRPr sz="4800" b="0"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String 2:</a:t>
            </a:r>
            <a:r>
              <a:t> batman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3. Prefix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3. Prefixes</a:t>
            </a:r>
          </a:p>
        </p:txBody>
      </p:sp>
      <p:sp>
        <p:nvSpPr>
          <p:cNvPr id="285" name="String 1: bat…"/>
          <p:cNvSpPr txBox="1"/>
          <p:nvPr/>
        </p:nvSpPr>
        <p:spPr>
          <a:xfrm>
            <a:off x="3152874" y="3035299"/>
            <a:ext cx="5967413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String 1:</a:t>
            </a:r>
            <a:r>
              <a:t> bat</a:t>
            </a:r>
          </a:p>
          <a:p>
            <a:pPr algn="l">
              <a:defRPr sz="4800" b="0"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String 2:</a:t>
            </a:r>
            <a:r>
              <a:t> batman</a:t>
            </a:r>
          </a:p>
        </p:txBody>
      </p:sp>
      <p:sp>
        <p:nvSpPr>
          <p:cNvPr id="286" name="Bat"/>
          <p:cNvSpPr/>
          <p:nvPr/>
        </p:nvSpPr>
        <p:spPr>
          <a:xfrm>
            <a:off x="10278244" y="3458354"/>
            <a:ext cx="2032541" cy="7286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537" extrusionOk="0">
                <a:moveTo>
                  <a:pt x="3075" y="1"/>
                </a:moveTo>
                <a:cubicBezTo>
                  <a:pt x="2069" y="33"/>
                  <a:pt x="795" y="457"/>
                  <a:pt x="22" y="1693"/>
                </a:cubicBezTo>
                <a:cubicBezTo>
                  <a:pt x="-15" y="1752"/>
                  <a:pt x="-2" y="1909"/>
                  <a:pt x="41" y="1921"/>
                </a:cubicBezTo>
                <a:cubicBezTo>
                  <a:pt x="2144" y="2517"/>
                  <a:pt x="3063" y="7315"/>
                  <a:pt x="3196" y="8073"/>
                </a:cubicBezTo>
                <a:cubicBezTo>
                  <a:pt x="3207" y="8136"/>
                  <a:pt x="3229" y="8185"/>
                  <a:pt x="3253" y="8201"/>
                </a:cubicBezTo>
                <a:cubicBezTo>
                  <a:pt x="5341" y="9508"/>
                  <a:pt x="6043" y="13732"/>
                  <a:pt x="6170" y="14627"/>
                </a:cubicBezTo>
                <a:cubicBezTo>
                  <a:pt x="6184" y="14726"/>
                  <a:pt x="6221" y="14785"/>
                  <a:pt x="6259" y="14774"/>
                </a:cubicBezTo>
                <a:cubicBezTo>
                  <a:pt x="7470" y="14423"/>
                  <a:pt x="8945" y="17135"/>
                  <a:pt x="9362" y="18343"/>
                </a:cubicBezTo>
                <a:cubicBezTo>
                  <a:pt x="9562" y="18827"/>
                  <a:pt x="9492" y="18988"/>
                  <a:pt x="9465" y="19276"/>
                </a:cubicBezTo>
                <a:cubicBezTo>
                  <a:pt x="9386" y="20099"/>
                  <a:pt x="9614" y="20217"/>
                  <a:pt x="9720" y="20191"/>
                </a:cubicBezTo>
                <a:cubicBezTo>
                  <a:pt x="9835" y="20163"/>
                  <a:pt x="9733" y="19908"/>
                  <a:pt x="9761" y="19741"/>
                </a:cubicBezTo>
                <a:cubicBezTo>
                  <a:pt x="9795" y="19533"/>
                  <a:pt x="9840" y="19509"/>
                  <a:pt x="9895" y="19651"/>
                </a:cubicBezTo>
                <a:cubicBezTo>
                  <a:pt x="10037" y="20013"/>
                  <a:pt x="10453" y="21132"/>
                  <a:pt x="10785" y="21537"/>
                </a:cubicBezTo>
                <a:cubicBezTo>
                  <a:pt x="11117" y="21132"/>
                  <a:pt x="11535" y="20013"/>
                  <a:pt x="11677" y="19651"/>
                </a:cubicBezTo>
                <a:cubicBezTo>
                  <a:pt x="11732" y="19509"/>
                  <a:pt x="11775" y="19533"/>
                  <a:pt x="11809" y="19741"/>
                </a:cubicBezTo>
                <a:cubicBezTo>
                  <a:pt x="11837" y="19908"/>
                  <a:pt x="11736" y="20163"/>
                  <a:pt x="11852" y="20191"/>
                </a:cubicBezTo>
                <a:cubicBezTo>
                  <a:pt x="11958" y="20217"/>
                  <a:pt x="12184" y="20099"/>
                  <a:pt x="12105" y="19276"/>
                </a:cubicBezTo>
                <a:cubicBezTo>
                  <a:pt x="12078" y="18988"/>
                  <a:pt x="12008" y="18827"/>
                  <a:pt x="12208" y="18343"/>
                </a:cubicBezTo>
                <a:cubicBezTo>
                  <a:pt x="12625" y="17135"/>
                  <a:pt x="14100" y="14423"/>
                  <a:pt x="15311" y="14774"/>
                </a:cubicBezTo>
                <a:cubicBezTo>
                  <a:pt x="15349" y="14785"/>
                  <a:pt x="15386" y="14726"/>
                  <a:pt x="15400" y="14627"/>
                </a:cubicBezTo>
                <a:cubicBezTo>
                  <a:pt x="15527" y="13732"/>
                  <a:pt x="16229" y="9508"/>
                  <a:pt x="18317" y="8201"/>
                </a:cubicBezTo>
                <a:cubicBezTo>
                  <a:pt x="18341" y="8185"/>
                  <a:pt x="18363" y="8136"/>
                  <a:pt x="18374" y="8073"/>
                </a:cubicBezTo>
                <a:cubicBezTo>
                  <a:pt x="18507" y="7314"/>
                  <a:pt x="19428" y="2517"/>
                  <a:pt x="21531" y="1921"/>
                </a:cubicBezTo>
                <a:cubicBezTo>
                  <a:pt x="21573" y="1909"/>
                  <a:pt x="21585" y="1752"/>
                  <a:pt x="21548" y="1693"/>
                </a:cubicBezTo>
                <a:cubicBezTo>
                  <a:pt x="20775" y="457"/>
                  <a:pt x="19501" y="33"/>
                  <a:pt x="18495" y="1"/>
                </a:cubicBezTo>
                <a:cubicBezTo>
                  <a:pt x="16454" y="-63"/>
                  <a:pt x="15785" y="1521"/>
                  <a:pt x="13715" y="2997"/>
                </a:cubicBezTo>
                <a:cubicBezTo>
                  <a:pt x="13657" y="3038"/>
                  <a:pt x="13167" y="3362"/>
                  <a:pt x="13178" y="3665"/>
                </a:cubicBezTo>
                <a:cubicBezTo>
                  <a:pt x="13179" y="3715"/>
                  <a:pt x="13197" y="3772"/>
                  <a:pt x="13200" y="3769"/>
                </a:cubicBezTo>
                <a:cubicBezTo>
                  <a:pt x="13322" y="3660"/>
                  <a:pt x="13559" y="3601"/>
                  <a:pt x="13511" y="4272"/>
                </a:cubicBezTo>
                <a:cubicBezTo>
                  <a:pt x="13196" y="8655"/>
                  <a:pt x="12167" y="9361"/>
                  <a:pt x="11906" y="9400"/>
                </a:cubicBezTo>
                <a:cubicBezTo>
                  <a:pt x="11849" y="9408"/>
                  <a:pt x="11794" y="9342"/>
                  <a:pt x="11757" y="9219"/>
                </a:cubicBezTo>
                <a:cubicBezTo>
                  <a:pt x="11755" y="9214"/>
                  <a:pt x="11753" y="9206"/>
                  <a:pt x="11752" y="9201"/>
                </a:cubicBezTo>
                <a:cubicBezTo>
                  <a:pt x="11684" y="8765"/>
                  <a:pt x="11882" y="8094"/>
                  <a:pt x="11782" y="7101"/>
                </a:cubicBezTo>
                <a:cubicBezTo>
                  <a:pt x="11736" y="6644"/>
                  <a:pt x="11267" y="7538"/>
                  <a:pt x="11127" y="8310"/>
                </a:cubicBezTo>
                <a:cubicBezTo>
                  <a:pt x="11041" y="8247"/>
                  <a:pt x="10902" y="8210"/>
                  <a:pt x="10785" y="8210"/>
                </a:cubicBezTo>
                <a:cubicBezTo>
                  <a:pt x="10668" y="8210"/>
                  <a:pt x="10529" y="8247"/>
                  <a:pt x="10443" y="8310"/>
                </a:cubicBezTo>
                <a:cubicBezTo>
                  <a:pt x="10303" y="7538"/>
                  <a:pt x="9834" y="6644"/>
                  <a:pt x="9788" y="7101"/>
                </a:cubicBezTo>
                <a:cubicBezTo>
                  <a:pt x="9688" y="8094"/>
                  <a:pt x="9888" y="8765"/>
                  <a:pt x="9820" y="9201"/>
                </a:cubicBezTo>
                <a:cubicBezTo>
                  <a:pt x="9818" y="9206"/>
                  <a:pt x="9815" y="9214"/>
                  <a:pt x="9813" y="9219"/>
                </a:cubicBezTo>
                <a:cubicBezTo>
                  <a:pt x="9776" y="9342"/>
                  <a:pt x="9723" y="9408"/>
                  <a:pt x="9665" y="9400"/>
                </a:cubicBezTo>
                <a:cubicBezTo>
                  <a:pt x="9405" y="9361"/>
                  <a:pt x="8376" y="8655"/>
                  <a:pt x="8061" y="4272"/>
                </a:cubicBezTo>
                <a:cubicBezTo>
                  <a:pt x="8012" y="3601"/>
                  <a:pt x="8250" y="3660"/>
                  <a:pt x="8372" y="3769"/>
                </a:cubicBezTo>
                <a:cubicBezTo>
                  <a:pt x="8375" y="3772"/>
                  <a:pt x="8391" y="3715"/>
                  <a:pt x="8392" y="3665"/>
                </a:cubicBezTo>
                <a:cubicBezTo>
                  <a:pt x="8403" y="3362"/>
                  <a:pt x="7913" y="3038"/>
                  <a:pt x="7855" y="2997"/>
                </a:cubicBezTo>
                <a:cubicBezTo>
                  <a:pt x="5785" y="1521"/>
                  <a:pt x="5116" y="-63"/>
                  <a:pt x="3075" y="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7" name="Rectangle"/>
          <p:cNvSpPr/>
          <p:nvPr/>
        </p:nvSpPr>
        <p:spPr>
          <a:xfrm>
            <a:off x="7962900" y="3970949"/>
            <a:ext cx="375940" cy="583786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8" name="Rectangle"/>
          <p:cNvSpPr/>
          <p:nvPr/>
        </p:nvSpPr>
        <p:spPr>
          <a:xfrm>
            <a:off x="7962900" y="3196249"/>
            <a:ext cx="375940" cy="583786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9" name="“” &lt; “m”, so String 1 is first:…"/>
          <p:cNvSpPr txBox="1"/>
          <p:nvPr/>
        </p:nvSpPr>
        <p:spPr>
          <a:xfrm>
            <a:off x="4691087" y="6032499"/>
            <a:ext cx="362262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“” &lt; “m”, so String 1 is first:</a:t>
            </a:r>
          </a:p>
          <a:p>
            <a:pPr>
              <a:defRPr b="0"/>
            </a:pPr>
            <a:endParaRPr/>
          </a:p>
          <a:p>
            <a:pPr>
              <a:defRPr b="0"/>
            </a:pPr>
            <a:r>
              <a:t>“bat” &lt; “batman”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Do problem 1"/>
          <p:cNvSpPr txBox="1"/>
          <p:nvPr/>
        </p:nvSpPr>
        <p:spPr>
          <a:xfrm>
            <a:off x="4615557" y="4476750"/>
            <a:ext cx="361920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/>
            </a:lvl1pPr>
          </a:lstStyle>
          <a:p>
            <a:r>
              <a:t>Do problem 1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294" name="Comparison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Comparison</a:t>
            </a:r>
          </a:p>
          <a:p>
            <a:pPr marL="0" indent="0">
              <a:buSzTx/>
              <a:buNone/>
              <a:def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String Methods</a:t>
            </a:r>
          </a:p>
          <a:p>
            <a:pPr marL="0" lvl="5" indent="0">
              <a:buSzTx/>
              <a:buNone/>
            </a:pPr>
            <a:r>
              <a:t>Sequences</a:t>
            </a:r>
          </a:p>
          <a:p>
            <a:pPr marL="0" lvl="5" indent="0">
              <a:buSzTx/>
              <a:buNone/>
            </a:pPr>
            <a:r>
              <a:t>Slicing</a:t>
            </a:r>
          </a:p>
          <a:p>
            <a:pPr marL="0" lvl="5" indent="0">
              <a:buSzTx/>
              <a:buNone/>
            </a:pPr>
            <a:r>
              <a:t>for loop over sequence</a:t>
            </a:r>
          </a:p>
          <a:p>
            <a:pPr marL="0" lvl="5" indent="0">
              <a:buSzTx/>
              <a:buNone/>
            </a:pPr>
            <a:r>
              <a:t>for loop over range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Learning Objectives Tod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Learning Objectives Today</a:t>
            </a:r>
          </a:p>
        </p:txBody>
      </p:sp>
      <p:sp>
        <p:nvSpPr>
          <p:cNvPr id="123" name="String Basic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String Basics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Comparison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Common functions</a:t>
            </a:r>
          </a:p>
          <a:p>
            <a:pPr marL="635000" indent="-444500">
              <a:spcBef>
                <a:spcPts val="0"/>
              </a:spcBef>
              <a:defRPr sz="2800"/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/>
            </a:pPr>
            <a:r>
              <a:t>Method Syntax</a:t>
            </a:r>
          </a:p>
          <a:p>
            <a:pPr marL="0" indent="0">
              <a:buSzTx/>
              <a:buNone/>
            </a:pPr>
            <a:r>
              <a:t>Sequences (a string is an example of a sequence)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len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indexing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slicing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for loop</a:t>
            </a:r>
          </a:p>
        </p:txBody>
      </p:sp>
      <p:sp>
        <p:nvSpPr>
          <p:cNvPr id="124" name="Chapter 8+9 of Think Python"/>
          <p:cNvSpPr/>
          <p:nvPr/>
        </p:nvSpPr>
        <p:spPr>
          <a:xfrm>
            <a:off x="8699500" y="5722342"/>
            <a:ext cx="2974107" cy="1201341"/>
          </a:xfrm>
          <a:prstGeom prst="rect">
            <a:avLst/>
          </a:prstGeom>
          <a:solidFill>
            <a:srgbClr val="D6D5D5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/>
            </a:lvl1pPr>
          </a:lstStyle>
          <a:p>
            <a:r>
              <a:rPr dirty="0"/>
              <a:t>Chapter 8</a:t>
            </a:r>
            <a:r>
              <a:rPr lang="en-US" dirty="0"/>
              <a:t> </a:t>
            </a:r>
            <a:r>
              <a:rPr dirty="0"/>
              <a:t>+</a:t>
            </a:r>
            <a:r>
              <a:rPr lang="en-US" dirty="0"/>
              <a:t> </a:t>
            </a:r>
            <a:r>
              <a:rPr dirty="0"/>
              <a:t>9 of Think Python</a:t>
            </a:r>
          </a:p>
        </p:txBody>
      </p:sp>
      <p:pic>
        <p:nvPicPr>
          <p:cNvPr id="12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108" y="7743476"/>
            <a:ext cx="2742894" cy="1542879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what we've learned…"/>
          <p:cNvSpPr txBox="1"/>
          <p:nvPr/>
        </p:nvSpPr>
        <p:spPr>
          <a:xfrm>
            <a:off x="1034727" y="7073900"/>
            <a:ext cx="257874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what we've learned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about strings so far</a:t>
            </a:r>
          </a:p>
        </p:txBody>
      </p:sp>
      <p:sp>
        <p:nvSpPr>
          <p:cNvPr id="127" name="what we'll learn today"/>
          <p:cNvSpPr txBox="1"/>
          <p:nvPr/>
        </p:nvSpPr>
        <p:spPr>
          <a:xfrm>
            <a:off x="523378" y="8572499"/>
            <a:ext cx="28140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what we'll learn today</a:t>
            </a:r>
          </a:p>
        </p:txBody>
      </p:sp>
      <p:sp>
        <p:nvSpPr>
          <p:cNvPr id="132" name="Connection Line"/>
          <p:cNvSpPr/>
          <p:nvPr/>
        </p:nvSpPr>
        <p:spPr>
          <a:xfrm>
            <a:off x="3789891" y="7513924"/>
            <a:ext cx="1537892" cy="605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03" extrusionOk="0">
                <a:moveTo>
                  <a:pt x="0" y="1470"/>
                </a:moveTo>
                <a:cubicBezTo>
                  <a:pt x="9638" y="-2997"/>
                  <a:pt x="16838" y="2714"/>
                  <a:pt x="21600" y="18603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3" name="Connection Line"/>
          <p:cNvSpPr/>
          <p:nvPr/>
        </p:nvSpPr>
        <p:spPr>
          <a:xfrm>
            <a:off x="3535891" y="8760205"/>
            <a:ext cx="1695798" cy="315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59" extrusionOk="0">
                <a:moveTo>
                  <a:pt x="0" y="3690"/>
                </a:moveTo>
                <a:cubicBezTo>
                  <a:pt x="9081" y="21600"/>
                  <a:pt x="16281" y="20370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pic>
        <p:nvPicPr>
          <p:cNvPr id="13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966" y="1304756"/>
            <a:ext cx="3186112" cy="1949023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https://naturalfiberproducers.com/store-3/suri-silk-yarn/"/>
          <p:cNvSpPr txBox="1"/>
          <p:nvPr/>
        </p:nvSpPr>
        <p:spPr>
          <a:xfrm>
            <a:off x="9806818" y="9486748"/>
            <a:ext cx="2986808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0"/>
            </a:lvl1pPr>
          </a:lstStyle>
          <a:p>
            <a:r>
              <a:t>https://naturalfiberproducers.com/store-3/suri-silk-yarn/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297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298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01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02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len(msg)</a:t>
            </a:r>
          </a:p>
        </p:txBody>
      </p:sp>
      <p:sp>
        <p:nvSpPr>
          <p:cNvPr id="305" name="Connection Line"/>
          <p:cNvSpPr/>
          <p:nvPr/>
        </p:nvSpPr>
        <p:spPr>
          <a:xfrm>
            <a:off x="2419234" y="4439427"/>
            <a:ext cx="1089919" cy="547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346" y="21216"/>
                  <a:pt x="146" y="14016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04" name="len is a normal function,…"/>
          <p:cNvSpPr txBox="1"/>
          <p:nvPr/>
        </p:nvSpPr>
        <p:spPr>
          <a:xfrm>
            <a:off x="3656012" y="4787900"/>
            <a:ext cx="3305176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len is a normal function,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it returns number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of characters in string.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endParaRPr/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It returns the number of 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characters in a string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08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09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len(msg)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12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13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len(msg)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msg.isdigit()</a:t>
            </a:r>
          </a:p>
        </p:txBody>
      </p:sp>
      <p:sp>
        <p:nvSpPr>
          <p:cNvPr id="316" name="Connection Line"/>
          <p:cNvSpPr/>
          <p:nvPr/>
        </p:nvSpPr>
        <p:spPr>
          <a:xfrm>
            <a:off x="3905134" y="5442727"/>
            <a:ext cx="1089919" cy="547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346" y="21216"/>
                  <a:pt x="146" y="14016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15" name="isdigit is a special function,…"/>
          <p:cNvSpPr txBox="1"/>
          <p:nvPr/>
        </p:nvSpPr>
        <p:spPr>
          <a:xfrm>
            <a:off x="5046017" y="5791200"/>
            <a:ext cx="3928766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isdigit is a special function,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called a method, that operates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on the string in msg.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endParaRPr/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It returns a bool, whether the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string is all digits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19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20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len(msg)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msg.isdigit()</a:t>
            </a:r>
          </a:p>
        </p:txBody>
      </p:sp>
      <p:sp>
        <p:nvSpPr>
          <p:cNvPr id="328" name="Connection Line"/>
          <p:cNvSpPr/>
          <p:nvPr/>
        </p:nvSpPr>
        <p:spPr>
          <a:xfrm>
            <a:off x="3905134" y="5442727"/>
            <a:ext cx="1089919" cy="547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346" y="21216"/>
                  <a:pt x="146" y="14016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22" name="isdigit is a special function,…"/>
          <p:cNvSpPr txBox="1"/>
          <p:nvPr/>
        </p:nvSpPr>
        <p:spPr>
          <a:xfrm>
            <a:off x="5046017" y="5791200"/>
            <a:ext cx="3928766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isdigit is a special function,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called a method, that operates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on the string in msg.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endParaRPr/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It returns a bool, whether the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string is all digits</a:t>
            </a:r>
          </a:p>
        </p:txBody>
      </p:sp>
      <p:sp>
        <p:nvSpPr>
          <p:cNvPr id="323" name="str.isdigit(msg)"/>
          <p:cNvSpPr txBox="1"/>
          <p:nvPr/>
        </p:nvSpPr>
        <p:spPr>
          <a:xfrm>
            <a:off x="7734300" y="3532063"/>
            <a:ext cx="4360164" cy="779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str.isdigit(msg)</a:t>
            </a:r>
          </a:p>
        </p:txBody>
      </p:sp>
      <p:sp>
        <p:nvSpPr>
          <p:cNvPr id="324" name="equivalent"/>
          <p:cNvSpPr txBox="1"/>
          <p:nvPr/>
        </p:nvSpPr>
        <p:spPr>
          <a:xfrm rot="20116439">
            <a:off x="5614999" y="4108994"/>
            <a:ext cx="147000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equivalent</a:t>
            </a:r>
          </a:p>
        </p:txBody>
      </p:sp>
      <p:sp>
        <p:nvSpPr>
          <p:cNvPr id="325" name="Line"/>
          <p:cNvSpPr/>
          <p:nvPr/>
        </p:nvSpPr>
        <p:spPr>
          <a:xfrm flipV="1">
            <a:off x="5289401" y="3907333"/>
            <a:ext cx="2402930" cy="112191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6" name="type of msg"/>
          <p:cNvSpPr txBox="1"/>
          <p:nvPr/>
        </p:nvSpPr>
        <p:spPr>
          <a:xfrm rot="19031413">
            <a:off x="7868927" y="2813050"/>
            <a:ext cx="1305546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type of msg</a:t>
            </a:r>
          </a:p>
        </p:txBody>
      </p:sp>
      <p:sp>
        <p:nvSpPr>
          <p:cNvPr id="327" name="method in str…"/>
          <p:cNvSpPr txBox="1"/>
          <p:nvPr/>
        </p:nvSpPr>
        <p:spPr>
          <a:xfrm rot="19031413">
            <a:off x="9206780" y="2387599"/>
            <a:ext cx="177944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method in str</a:t>
            </a:r>
          </a:p>
          <a:p>
            <a:pPr>
              <a:defRPr sz="2000"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(similar to mod)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31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32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len(msg)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msg.isdigit()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False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5AB321-EF36-EC49-96F2-9A02F0C5014A}"/>
              </a:ext>
            </a:extLst>
          </p:cNvPr>
          <p:cNvSpPr txBox="1"/>
          <p:nvPr/>
        </p:nvSpPr>
        <p:spPr>
          <a:xfrm>
            <a:off x="3606272" y="-1688244"/>
            <a:ext cx="102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35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36" name="&gt;&gt;&gt; msg = &quot;hello&quot;…"/>
          <p:cNvSpPr txBox="1"/>
          <p:nvPr/>
        </p:nvSpPr>
        <p:spPr>
          <a:xfrm>
            <a:off x="952500" y="3303463"/>
            <a:ext cx="11099800" cy="3308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len(msg)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msg.isdigit()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False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</a:t>
            </a:r>
          </a:p>
        </p:txBody>
      </p:sp>
      <p:sp>
        <p:nvSpPr>
          <p:cNvPr id="337" name="Rectangle"/>
          <p:cNvSpPr/>
          <p:nvPr/>
        </p:nvSpPr>
        <p:spPr>
          <a:xfrm>
            <a:off x="2921000" y="3793149"/>
            <a:ext cx="788740" cy="583786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8" name="Rectangle"/>
          <p:cNvSpPr/>
          <p:nvPr/>
        </p:nvSpPr>
        <p:spPr>
          <a:xfrm>
            <a:off x="1841500" y="4771049"/>
            <a:ext cx="1118940" cy="583786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9" name="Both the regular function (len) and method (isdigit) are answering…"/>
          <p:cNvSpPr txBox="1"/>
          <p:nvPr/>
        </p:nvSpPr>
        <p:spPr>
          <a:xfrm>
            <a:off x="2148433" y="6908800"/>
            <a:ext cx="87079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Both the regular function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len</a:t>
            </a:r>
            <a:r>
              <a:t>) and method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isdigit</a:t>
            </a:r>
            <a:r>
              <a:t>) are answering</a:t>
            </a:r>
          </a:p>
          <a:p>
            <a:pPr>
              <a:defRPr b="0"/>
            </a:pPr>
            <a:r>
              <a:t>a question about the string in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, but we call them slightly differently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42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43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len(msg)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msg.isdigit()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False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msg.upper()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'HELLO'</a:t>
            </a:r>
          </a:p>
        </p:txBody>
      </p:sp>
      <p:sp>
        <p:nvSpPr>
          <p:cNvPr id="346" name="Connection Line"/>
          <p:cNvSpPr/>
          <p:nvPr/>
        </p:nvSpPr>
        <p:spPr>
          <a:xfrm>
            <a:off x="3587634" y="6407927"/>
            <a:ext cx="1089919" cy="547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346" y="21216"/>
                  <a:pt x="146" y="14016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45" name="is upper a regular function or a method?"/>
          <p:cNvSpPr txBox="1"/>
          <p:nvPr/>
        </p:nvSpPr>
        <p:spPr>
          <a:xfrm>
            <a:off x="4809231" y="6718299"/>
            <a:ext cx="508813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is upper a regular function or a method?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49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50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len(msg)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msg.isdigit()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False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msg.upper()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'HELLO'</a:t>
            </a:r>
          </a:p>
        </p:txBody>
      </p:sp>
      <p:sp>
        <p:nvSpPr>
          <p:cNvPr id="351" name="methods can be called with literal values as well as with values in variables"/>
          <p:cNvSpPr txBox="1"/>
          <p:nvPr/>
        </p:nvSpPr>
        <p:spPr>
          <a:xfrm>
            <a:off x="1879872" y="7645399"/>
            <a:ext cx="924505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methods can be called with literal values as well as with values in variables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54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55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</a:t>
            </a:r>
            <a:r>
              <a:rPr strike="sngStrike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</a:t>
            </a:r>
            <a:r>
              <a:rPr strike="sngStrike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.isdigit()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False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</a:t>
            </a:r>
            <a:r>
              <a:rPr strike="sngStrike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.upper()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'HELLO'</a:t>
            </a:r>
          </a:p>
        </p:txBody>
      </p:sp>
      <p:sp>
        <p:nvSpPr>
          <p:cNvPr id="356" name="methods can be called with literal values as well as with values in variables"/>
          <p:cNvSpPr txBox="1"/>
          <p:nvPr/>
        </p:nvSpPr>
        <p:spPr>
          <a:xfrm>
            <a:off x="1879872" y="7645399"/>
            <a:ext cx="924505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methods can be called with literal values as well as with values in variables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36" name="Comparison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Comparison</a:t>
            </a:r>
          </a:p>
          <a:p>
            <a:pPr marL="0" indent="0">
              <a:buSzTx/>
              <a:buNone/>
            </a:pPr>
            <a:r>
              <a:t>String Methods</a:t>
            </a:r>
          </a:p>
          <a:p>
            <a:pPr marL="0" lvl="5" indent="0">
              <a:buSzTx/>
              <a:buNone/>
            </a:pPr>
            <a:r>
              <a:t>Sequences</a:t>
            </a:r>
          </a:p>
          <a:p>
            <a:pPr marL="0" lvl="5" indent="0">
              <a:buSzTx/>
              <a:buNone/>
            </a:pPr>
            <a:r>
              <a:t>Slicing</a:t>
            </a:r>
          </a:p>
          <a:p>
            <a:pPr marL="0" lvl="5" indent="0">
              <a:buSzTx/>
              <a:buNone/>
            </a:pPr>
            <a:r>
              <a:t>for loop over sequence</a:t>
            </a:r>
          </a:p>
          <a:p>
            <a:pPr marL="0" lvl="5" indent="0">
              <a:buSzTx/>
              <a:buNone/>
            </a:pPr>
            <a:r>
              <a:t>for loop over range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59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60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/>
              <a:t>len</a:t>
            </a:r>
            <a:r>
              <a:rPr dirty="0"/>
              <a:t>(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220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</a:t>
            </a:r>
            <a:r>
              <a:rPr dirty="0"/>
              <a:t>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solidFill>
                  <a:schemeClr val="accent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3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220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</a:t>
            </a:r>
            <a:r>
              <a:rPr dirty="0"/>
              <a:t>.isdigit()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solidFill>
                  <a:schemeClr val="accent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True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“Hello </a:t>
            </a:r>
            <a:r>
              <a:rPr b="1"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World”</a:t>
            </a:r>
            <a:r>
              <a:rPr dirty="0" err="1"/>
              <a:t>.upper</a:t>
            </a:r>
            <a:r>
              <a:rPr dirty="0"/>
              <a:t>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solidFill>
                  <a:schemeClr val="accent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‘HELLO WORLD’</a:t>
            </a:r>
          </a:p>
        </p:txBody>
      </p:sp>
      <p:sp>
        <p:nvSpPr>
          <p:cNvPr id="361" name="methods can be called with literal values as well as with values in variables"/>
          <p:cNvSpPr txBox="1"/>
          <p:nvPr/>
        </p:nvSpPr>
        <p:spPr>
          <a:xfrm>
            <a:off x="1879872" y="7645399"/>
            <a:ext cx="924505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methods can be called with literal values as well as with values in variables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3" name="Table"/>
          <p:cNvGraphicFramePr/>
          <p:nvPr/>
        </p:nvGraphicFramePr>
        <p:xfrm>
          <a:off x="1301328" y="1289050"/>
          <a:ext cx="10605342" cy="5808209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562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3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8019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1">
                          <a:solidFill>
                            <a:srgbClr val="FFFFFF"/>
                          </a:solidFill>
                          <a:sym typeface="Gill Sans"/>
                        </a:rPr>
                        <a:t>String Method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1">
                          <a:solidFill>
                            <a:srgbClr val="FFFFFF"/>
                          </a:solidFill>
                          <a:sym typeface="Gill Sans"/>
                        </a:rPr>
                        <a:t>Purpose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s.upper()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change string to all upper case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s.lower()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opposite of upper()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s.strip()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remove whitespace (space, tab, etc) before and after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s.lstrip()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remove whitespace from left side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s.rstrip()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remove whitespace from right side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s.format(args…)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replace instances of “{}” in string with args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s.find(needle)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find index of needle in 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s.startswith(prefix)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does s begin with the given prefix?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s.endswith(suffix)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does s end with the given suffix?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s.replace(a, b)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replace all instances of a in s with b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64" name="Quick demos in interactive mode…"/>
          <p:cNvSpPr txBox="1"/>
          <p:nvPr/>
        </p:nvSpPr>
        <p:spPr>
          <a:xfrm>
            <a:off x="5283316" y="7638038"/>
            <a:ext cx="243816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Quick demos…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Do problem 2"/>
          <p:cNvSpPr txBox="1"/>
          <p:nvPr/>
        </p:nvSpPr>
        <p:spPr>
          <a:xfrm>
            <a:off x="4615557" y="4476750"/>
            <a:ext cx="361920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/>
            </a:lvl1pPr>
          </a:lstStyle>
          <a:p>
            <a:r>
              <a:t>Do problem 2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369" name="Comparison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Comparison</a:t>
            </a:r>
          </a:p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String Methods</a:t>
            </a:r>
          </a:p>
          <a:p>
            <a:pPr marL="0" lvl="5" indent="0">
              <a:buSzTx/>
              <a:buNone/>
              <a:def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Sequences</a:t>
            </a:r>
          </a:p>
          <a:p>
            <a:pPr marL="0" lvl="5" indent="0">
              <a:buSzTx/>
              <a:buNone/>
            </a:pPr>
            <a:r>
              <a:t>Slicing</a:t>
            </a:r>
          </a:p>
          <a:p>
            <a:pPr marL="0" lvl="5" indent="0">
              <a:buSzTx/>
              <a:buNone/>
            </a:pPr>
            <a:r>
              <a:t>for loop over sequence</a:t>
            </a:r>
          </a:p>
          <a:p>
            <a:pPr marL="0" lvl="5" indent="0">
              <a:buSzTx/>
              <a:buNone/>
            </a:pPr>
            <a:r>
              <a:t>for loop over range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2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373" name="val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74" name="val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75" name="val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76" name="val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77" name="val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78" name="val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79" name="val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80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81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82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83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84" name="val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85" name="val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86" name="val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87" name="val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88" name="val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89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390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391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392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393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394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395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396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397" name="Definition: a sequence is a collection of numbered/ordered values"/>
          <p:cNvSpPr txBox="1"/>
          <p:nvPr/>
        </p:nvSpPr>
        <p:spPr>
          <a:xfrm>
            <a:off x="2273448" y="4914155"/>
            <a:ext cx="8457904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sequence</a:t>
            </a:r>
            <a:r>
              <a:rPr b="0"/>
              <a:t> is a collection of numbered/ordered values</a:t>
            </a:r>
          </a:p>
        </p:txBody>
      </p:sp>
      <p:sp>
        <p:nvSpPr>
          <p:cNvPr id="398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399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strings</a:t>
            </a:r>
          </a:p>
        </p:txBody>
      </p:sp>
      <p:sp>
        <p:nvSpPr>
          <p:cNvPr id="400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lists</a:t>
            </a:r>
          </a:p>
        </p:txBody>
      </p:sp>
      <p:sp>
        <p:nvSpPr>
          <p:cNvPr id="401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tuples</a:t>
            </a:r>
          </a:p>
        </p:txBody>
      </p:sp>
      <p:sp>
        <p:nvSpPr>
          <p:cNvPr id="402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3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4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5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6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407" name="len"/>
          <p:cNvSpPr txBox="1"/>
          <p:nvPr/>
        </p:nvSpPr>
        <p:spPr>
          <a:xfrm>
            <a:off x="6211837" y="7785099"/>
            <a:ext cx="479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len</a:t>
            </a:r>
          </a:p>
        </p:txBody>
      </p:sp>
      <p:sp>
        <p:nvSpPr>
          <p:cNvPr id="408" name="indexing"/>
          <p:cNvSpPr txBox="1"/>
          <p:nvPr/>
        </p:nvSpPr>
        <p:spPr>
          <a:xfrm>
            <a:off x="7623199" y="8063890"/>
            <a:ext cx="11366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indexing</a:t>
            </a:r>
          </a:p>
        </p:txBody>
      </p:sp>
      <p:sp>
        <p:nvSpPr>
          <p:cNvPr id="409" name="for loop"/>
          <p:cNvSpPr txBox="1"/>
          <p:nvPr/>
        </p:nvSpPr>
        <p:spPr>
          <a:xfrm>
            <a:off x="11264602" y="7785099"/>
            <a:ext cx="11166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for loop</a:t>
            </a:r>
          </a:p>
        </p:txBody>
      </p:sp>
      <p:sp>
        <p:nvSpPr>
          <p:cNvPr id="410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1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2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3" name="slicing"/>
          <p:cNvSpPr txBox="1"/>
          <p:nvPr/>
        </p:nvSpPr>
        <p:spPr>
          <a:xfrm>
            <a:off x="9672488" y="8063890"/>
            <a:ext cx="8480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slicing</a:t>
            </a:r>
          </a:p>
        </p:txBody>
      </p:sp>
      <p:sp>
        <p:nvSpPr>
          <p:cNvPr id="414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7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418" name="&quot;h&quot;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"h"</a:t>
            </a:r>
          </a:p>
        </p:txBody>
      </p:sp>
      <p:sp>
        <p:nvSpPr>
          <p:cNvPr id="419" name="&quot;e&quot;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"e"</a:t>
            </a:r>
          </a:p>
        </p:txBody>
      </p:sp>
      <p:sp>
        <p:nvSpPr>
          <p:cNvPr id="420" name="&quot;l&quot;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421" name="&quot;l&quot;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422" name="&quot;o&quot;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423" name="&quot; &quot;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 "</a:t>
            </a:r>
          </a:p>
        </p:txBody>
      </p:sp>
      <p:sp>
        <p:nvSpPr>
          <p:cNvPr id="424" name="&quot;w&quot;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"w"</a:t>
            </a:r>
          </a:p>
        </p:txBody>
      </p:sp>
      <p:sp>
        <p:nvSpPr>
          <p:cNvPr id="425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26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427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428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29" name="&quot;o&quot;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430" name="&quot;r&quot;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"r"</a:t>
            </a:r>
          </a:p>
        </p:txBody>
      </p:sp>
      <p:sp>
        <p:nvSpPr>
          <p:cNvPr id="431" name="&quot;l&quot;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432" name="&quot;d&quot;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"d"</a:t>
            </a:r>
          </a:p>
        </p:txBody>
      </p:sp>
      <p:sp>
        <p:nvSpPr>
          <p:cNvPr id="433" name="&quot;\n&quot;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"\n"</a:t>
            </a:r>
          </a:p>
        </p:txBody>
      </p:sp>
      <p:sp>
        <p:nvSpPr>
          <p:cNvPr id="434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435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436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437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438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439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40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441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42" name="Definition: a string is a sequence of one-character strings"/>
          <p:cNvSpPr txBox="1"/>
          <p:nvPr/>
        </p:nvSpPr>
        <p:spPr>
          <a:xfrm>
            <a:off x="2789435" y="4914155"/>
            <a:ext cx="7425930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string</a:t>
            </a:r>
            <a:r>
              <a:rPr b="0"/>
              <a:t> is a sequence of one-character strings</a:t>
            </a:r>
          </a:p>
        </p:txBody>
      </p:sp>
      <p:sp>
        <p:nvSpPr>
          <p:cNvPr id="443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444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strings</a:t>
            </a:r>
          </a:p>
        </p:txBody>
      </p:sp>
      <p:sp>
        <p:nvSpPr>
          <p:cNvPr id="445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lists</a:t>
            </a:r>
          </a:p>
        </p:txBody>
      </p:sp>
      <p:sp>
        <p:nvSpPr>
          <p:cNvPr id="446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tuples</a:t>
            </a:r>
          </a:p>
        </p:txBody>
      </p:sp>
      <p:sp>
        <p:nvSpPr>
          <p:cNvPr id="447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[today]"/>
          <p:cNvSpPr txBox="1"/>
          <p:nvPr/>
        </p:nvSpPr>
        <p:spPr>
          <a:xfrm>
            <a:off x="747737" y="8166099"/>
            <a:ext cx="9937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[today]</a:t>
            </a:r>
          </a:p>
        </p:txBody>
      </p:sp>
      <p:sp>
        <p:nvSpPr>
          <p:cNvPr id="451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453" name="len"/>
          <p:cNvSpPr txBox="1"/>
          <p:nvPr/>
        </p:nvSpPr>
        <p:spPr>
          <a:xfrm>
            <a:off x="6211837" y="7785099"/>
            <a:ext cx="479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len</a:t>
            </a:r>
          </a:p>
        </p:txBody>
      </p:sp>
      <p:sp>
        <p:nvSpPr>
          <p:cNvPr id="454" name="indexing"/>
          <p:cNvSpPr txBox="1"/>
          <p:nvPr/>
        </p:nvSpPr>
        <p:spPr>
          <a:xfrm>
            <a:off x="7623199" y="8063890"/>
            <a:ext cx="11366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indexing</a:t>
            </a:r>
          </a:p>
        </p:txBody>
      </p:sp>
      <p:sp>
        <p:nvSpPr>
          <p:cNvPr id="455" name="for loop"/>
          <p:cNvSpPr txBox="1"/>
          <p:nvPr/>
        </p:nvSpPr>
        <p:spPr>
          <a:xfrm>
            <a:off x="11264602" y="7785099"/>
            <a:ext cx="11166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for loop</a:t>
            </a:r>
          </a:p>
        </p:txBody>
      </p:sp>
      <p:sp>
        <p:nvSpPr>
          <p:cNvPr id="456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7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8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9" name="slicing"/>
          <p:cNvSpPr txBox="1"/>
          <p:nvPr/>
        </p:nvSpPr>
        <p:spPr>
          <a:xfrm>
            <a:off x="9672488" y="8063890"/>
            <a:ext cx="8480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slicing</a:t>
            </a:r>
          </a:p>
        </p:txBody>
      </p:sp>
      <p:sp>
        <p:nvSpPr>
          <p:cNvPr id="460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1" name="s ="/>
          <p:cNvSpPr txBox="1"/>
          <p:nvPr/>
        </p:nvSpPr>
        <p:spPr>
          <a:xfrm>
            <a:off x="1234529" y="2450331"/>
            <a:ext cx="5789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 = 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4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465" name="&quot;h&quot;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"h"</a:t>
            </a:r>
          </a:p>
        </p:txBody>
      </p:sp>
      <p:sp>
        <p:nvSpPr>
          <p:cNvPr id="466" name="&quot;e&quot;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"e"</a:t>
            </a:r>
          </a:p>
        </p:txBody>
      </p:sp>
      <p:sp>
        <p:nvSpPr>
          <p:cNvPr id="467" name="&quot;l&quot;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468" name="&quot;l&quot;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469" name="&quot;o&quot;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470" name="&quot; &quot;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 "</a:t>
            </a:r>
          </a:p>
        </p:txBody>
      </p:sp>
      <p:sp>
        <p:nvSpPr>
          <p:cNvPr id="471" name="&quot;w&quot;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"w"</a:t>
            </a:r>
          </a:p>
        </p:txBody>
      </p:sp>
      <p:sp>
        <p:nvSpPr>
          <p:cNvPr id="472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73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474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475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76" name="&quot;o&quot;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477" name="&quot;r&quot;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"r"</a:t>
            </a:r>
          </a:p>
        </p:txBody>
      </p:sp>
      <p:sp>
        <p:nvSpPr>
          <p:cNvPr id="478" name="&quot;l&quot;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479" name="&quot;d&quot;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"d"</a:t>
            </a:r>
          </a:p>
        </p:txBody>
      </p:sp>
      <p:sp>
        <p:nvSpPr>
          <p:cNvPr id="480" name="&quot;\n&quot;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"\n"</a:t>
            </a:r>
          </a:p>
        </p:txBody>
      </p:sp>
      <p:sp>
        <p:nvSpPr>
          <p:cNvPr id="481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482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483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484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485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486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87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488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89" name="Definition: a string is a sequence of one-character strings"/>
          <p:cNvSpPr txBox="1"/>
          <p:nvPr/>
        </p:nvSpPr>
        <p:spPr>
          <a:xfrm>
            <a:off x="2789435" y="4914155"/>
            <a:ext cx="7425930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string</a:t>
            </a:r>
            <a:r>
              <a:rPr b="0"/>
              <a:t> is a sequence of one-character strings</a:t>
            </a:r>
          </a:p>
        </p:txBody>
      </p:sp>
      <p:sp>
        <p:nvSpPr>
          <p:cNvPr id="490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491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strings</a:t>
            </a:r>
          </a:p>
        </p:txBody>
      </p:sp>
      <p:sp>
        <p:nvSpPr>
          <p:cNvPr id="492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lists</a:t>
            </a:r>
          </a:p>
        </p:txBody>
      </p:sp>
      <p:sp>
        <p:nvSpPr>
          <p:cNvPr id="493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tuples</a:t>
            </a:r>
          </a:p>
        </p:txBody>
      </p:sp>
      <p:sp>
        <p:nvSpPr>
          <p:cNvPr id="494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5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6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7" name="[today]"/>
          <p:cNvSpPr txBox="1"/>
          <p:nvPr/>
        </p:nvSpPr>
        <p:spPr>
          <a:xfrm>
            <a:off x="747737" y="8166099"/>
            <a:ext cx="9937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[today]</a:t>
            </a:r>
          </a:p>
        </p:txBody>
      </p:sp>
      <p:sp>
        <p:nvSpPr>
          <p:cNvPr id="498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9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500" name="len"/>
          <p:cNvSpPr txBox="1"/>
          <p:nvPr/>
        </p:nvSpPr>
        <p:spPr>
          <a:xfrm>
            <a:off x="6212116" y="7791450"/>
            <a:ext cx="478968" cy="4445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len</a:t>
            </a:r>
          </a:p>
        </p:txBody>
      </p:sp>
      <p:sp>
        <p:nvSpPr>
          <p:cNvPr id="501" name="indexing"/>
          <p:cNvSpPr txBox="1"/>
          <p:nvPr/>
        </p:nvSpPr>
        <p:spPr>
          <a:xfrm>
            <a:off x="7623199" y="8063890"/>
            <a:ext cx="11366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indexing</a:t>
            </a:r>
          </a:p>
        </p:txBody>
      </p:sp>
      <p:sp>
        <p:nvSpPr>
          <p:cNvPr id="502" name="for loop"/>
          <p:cNvSpPr txBox="1"/>
          <p:nvPr/>
        </p:nvSpPr>
        <p:spPr>
          <a:xfrm>
            <a:off x="11264602" y="7785099"/>
            <a:ext cx="11166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for loop</a:t>
            </a:r>
          </a:p>
        </p:txBody>
      </p:sp>
      <p:sp>
        <p:nvSpPr>
          <p:cNvPr id="503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4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5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6" name="slicing"/>
          <p:cNvSpPr txBox="1"/>
          <p:nvPr/>
        </p:nvSpPr>
        <p:spPr>
          <a:xfrm>
            <a:off x="9672488" y="8063890"/>
            <a:ext cx="8480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slicing</a:t>
            </a:r>
          </a:p>
        </p:txBody>
      </p:sp>
      <p:sp>
        <p:nvSpPr>
          <p:cNvPr id="507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8" name="s ="/>
          <p:cNvSpPr txBox="1"/>
          <p:nvPr/>
        </p:nvSpPr>
        <p:spPr>
          <a:xfrm>
            <a:off x="1234529" y="2450331"/>
            <a:ext cx="5789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 = </a:t>
            </a:r>
          </a:p>
        </p:txBody>
      </p:sp>
      <p:sp>
        <p:nvSpPr>
          <p:cNvPr id="509" name="12"/>
          <p:cNvSpPr txBox="1"/>
          <p:nvPr/>
        </p:nvSpPr>
        <p:spPr>
          <a:xfrm>
            <a:off x="10495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510" name="len(s)"/>
          <p:cNvSpPr txBox="1"/>
          <p:nvPr/>
        </p:nvSpPr>
        <p:spPr>
          <a:xfrm>
            <a:off x="10099451" y="3738035"/>
            <a:ext cx="121176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len(s)</a:t>
            </a:r>
          </a:p>
        </p:txBody>
      </p:sp>
      <p:sp>
        <p:nvSpPr>
          <p:cNvPr id="511" name="Line"/>
          <p:cNvSpPr/>
          <p:nvPr/>
        </p:nvSpPr>
        <p:spPr>
          <a:xfrm flipV="1">
            <a:off x="10731624" y="3575694"/>
            <a:ext cx="1" cy="247006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14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515" name="&quot;h&quot;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"h"</a:t>
            </a:r>
          </a:p>
        </p:txBody>
      </p:sp>
      <p:sp>
        <p:nvSpPr>
          <p:cNvPr id="516" name="&quot;e&quot;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"e"</a:t>
            </a:r>
          </a:p>
        </p:txBody>
      </p:sp>
      <p:sp>
        <p:nvSpPr>
          <p:cNvPr id="517" name="&quot;l&quot;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518" name="&quot;l&quot;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519" name="&quot;o&quot;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520" name="&quot; &quot;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 "</a:t>
            </a:r>
          </a:p>
        </p:txBody>
      </p:sp>
      <p:sp>
        <p:nvSpPr>
          <p:cNvPr id="521" name="&quot;w&quot;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"w"</a:t>
            </a:r>
          </a:p>
        </p:txBody>
      </p:sp>
      <p:sp>
        <p:nvSpPr>
          <p:cNvPr id="522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3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24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25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26" name="&quot;o&quot;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527" name="&quot;r&quot;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"r"</a:t>
            </a:r>
          </a:p>
        </p:txBody>
      </p:sp>
      <p:sp>
        <p:nvSpPr>
          <p:cNvPr id="528" name="&quot;l&quot;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529" name="&quot;d&quot;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"d"</a:t>
            </a:r>
          </a:p>
        </p:txBody>
      </p:sp>
      <p:sp>
        <p:nvSpPr>
          <p:cNvPr id="530" name="&quot;\n&quot;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"\n"</a:t>
            </a:r>
          </a:p>
        </p:txBody>
      </p:sp>
      <p:sp>
        <p:nvSpPr>
          <p:cNvPr id="531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532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533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534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535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536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537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538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539" name="Definition: a string is a sequence of one-character strings"/>
          <p:cNvSpPr txBox="1"/>
          <p:nvPr/>
        </p:nvSpPr>
        <p:spPr>
          <a:xfrm>
            <a:off x="2789435" y="4914155"/>
            <a:ext cx="7425930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string</a:t>
            </a:r>
            <a:r>
              <a:rPr b="0"/>
              <a:t> is a sequence of one-character strings</a:t>
            </a:r>
          </a:p>
        </p:txBody>
      </p:sp>
      <p:sp>
        <p:nvSpPr>
          <p:cNvPr id="540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541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strings</a:t>
            </a:r>
          </a:p>
        </p:txBody>
      </p:sp>
      <p:sp>
        <p:nvSpPr>
          <p:cNvPr id="542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lists</a:t>
            </a:r>
          </a:p>
        </p:txBody>
      </p:sp>
      <p:sp>
        <p:nvSpPr>
          <p:cNvPr id="543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tuples</a:t>
            </a:r>
          </a:p>
        </p:txBody>
      </p:sp>
      <p:sp>
        <p:nvSpPr>
          <p:cNvPr id="544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45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46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47" name="[today]"/>
          <p:cNvSpPr txBox="1"/>
          <p:nvPr/>
        </p:nvSpPr>
        <p:spPr>
          <a:xfrm>
            <a:off x="747737" y="8166099"/>
            <a:ext cx="9937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[today]</a:t>
            </a:r>
          </a:p>
        </p:txBody>
      </p:sp>
      <p:sp>
        <p:nvSpPr>
          <p:cNvPr id="548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49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550" name="len"/>
          <p:cNvSpPr txBox="1"/>
          <p:nvPr/>
        </p:nvSpPr>
        <p:spPr>
          <a:xfrm>
            <a:off x="6211837" y="7785099"/>
            <a:ext cx="479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len</a:t>
            </a:r>
          </a:p>
        </p:txBody>
      </p:sp>
      <p:sp>
        <p:nvSpPr>
          <p:cNvPr id="551" name="indexing"/>
          <p:cNvSpPr txBox="1"/>
          <p:nvPr/>
        </p:nvSpPr>
        <p:spPr>
          <a:xfrm>
            <a:off x="7622889" y="8070240"/>
            <a:ext cx="1137222" cy="4445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indexing</a:t>
            </a:r>
          </a:p>
        </p:txBody>
      </p:sp>
      <p:sp>
        <p:nvSpPr>
          <p:cNvPr id="552" name="for loop"/>
          <p:cNvSpPr txBox="1"/>
          <p:nvPr/>
        </p:nvSpPr>
        <p:spPr>
          <a:xfrm>
            <a:off x="11264602" y="7785099"/>
            <a:ext cx="11166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for loop</a:t>
            </a:r>
          </a:p>
        </p:txBody>
      </p:sp>
      <p:sp>
        <p:nvSpPr>
          <p:cNvPr id="553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4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5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6" name="slicing"/>
          <p:cNvSpPr txBox="1"/>
          <p:nvPr/>
        </p:nvSpPr>
        <p:spPr>
          <a:xfrm>
            <a:off x="9672488" y="8063890"/>
            <a:ext cx="8480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slicing</a:t>
            </a:r>
          </a:p>
        </p:txBody>
      </p:sp>
      <p:sp>
        <p:nvSpPr>
          <p:cNvPr id="557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8" name="s ="/>
          <p:cNvSpPr txBox="1"/>
          <p:nvPr/>
        </p:nvSpPr>
        <p:spPr>
          <a:xfrm>
            <a:off x="1234529" y="2450331"/>
            <a:ext cx="5789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 = </a:t>
            </a:r>
          </a:p>
        </p:txBody>
      </p:sp>
      <p:sp>
        <p:nvSpPr>
          <p:cNvPr id="559" name="12"/>
          <p:cNvSpPr txBox="1"/>
          <p:nvPr/>
        </p:nvSpPr>
        <p:spPr>
          <a:xfrm>
            <a:off x="10495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560" name="len(s)"/>
          <p:cNvSpPr txBox="1"/>
          <p:nvPr/>
        </p:nvSpPr>
        <p:spPr>
          <a:xfrm>
            <a:off x="10099451" y="3738035"/>
            <a:ext cx="121176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len(s)</a:t>
            </a:r>
          </a:p>
        </p:txBody>
      </p:sp>
      <p:sp>
        <p:nvSpPr>
          <p:cNvPr id="561" name="Line"/>
          <p:cNvSpPr/>
          <p:nvPr/>
        </p:nvSpPr>
        <p:spPr>
          <a:xfrm flipV="1">
            <a:off x="10731624" y="3575694"/>
            <a:ext cx="1" cy="247006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62" name="indexing: access one value"/>
          <p:cNvSpPr txBox="1"/>
          <p:nvPr/>
        </p:nvSpPr>
        <p:spPr>
          <a:xfrm>
            <a:off x="1470297" y="1332830"/>
            <a:ext cx="358720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indexing</a:t>
            </a:r>
            <a:r>
              <a:t>: access one value</a:t>
            </a:r>
          </a:p>
        </p:txBody>
      </p:sp>
      <p:sp>
        <p:nvSpPr>
          <p:cNvPr id="563" name="Line"/>
          <p:cNvSpPr/>
          <p:nvPr/>
        </p:nvSpPr>
        <p:spPr>
          <a:xfrm>
            <a:off x="30853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66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567" name="&quot;h&quot;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"h"</a:t>
            </a:r>
          </a:p>
        </p:txBody>
      </p:sp>
      <p:sp>
        <p:nvSpPr>
          <p:cNvPr id="568" name="&quot;e&quot;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"e"</a:t>
            </a:r>
          </a:p>
        </p:txBody>
      </p:sp>
      <p:sp>
        <p:nvSpPr>
          <p:cNvPr id="569" name="&quot;l&quot;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570" name="&quot;l&quot;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571" name="&quot;o&quot;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572" name="&quot; &quot;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 "</a:t>
            </a:r>
          </a:p>
        </p:txBody>
      </p:sp>
      <p:sp>
        <p:nvSpPr>
          <p:cNvPr id="573" name="&quot;w&quot;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"w"</a:t>
            </a:r>
          </a:p>
        </p:txBody>
      </p:sp>
      <p:sp>
        <p:nvSpPr>
          <p:cNvPr id="574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5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76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77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78" name="&quot;o&quot;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579" name="&quot;r&quot;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"r"</a:t>
            </a:r>
          </a:p>
        </p:txBody>
      </p:sp>
      <p:sp>
        <p:nvSpPr>
          <p:cNvPr id="580" name="&quot;l&quot;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581" name="&quot;d&quot;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"d"</a:t>
            </a:r>
          </a:p>
        </p:txBody>
      </p:sp>
      <p:sp>
        <p:nvSpPr>
          <p:cNvPr id="582" name="&quot;\n&quot;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"\n"</a:t>
            </a:r>
          </a:p>
        </p:txBody>
      </p:sp>
      <p:sp>
        <p:nvSpPr>
          <p:cNvPr id="583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584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585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586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587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588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589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590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591" name="Definition: a string is a sequence of one-character strings"/>
          <p:cNvSpPr txBox="1"/>
          <p:nvPr/>
        </p:nvSpPr>
        <p:spPr>
          <a:xfrm>
            <a:off x="2789435" y="4914155"/>
            <a:ext cx="7425930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string</a:t>
            </a:r>
            <a:r>
              <a:rPr b="0"/>
              <a:t> is a sequence of one-character strings</a:t>
            </a:r>
          </a:p>
        </p:txBody>
      </p:sp>
      <p:sp>
        <p:nvSpPr>
          <p:cNvPr id="592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593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strings</a:t>
            </a:r>
          </a:p>
        </p:txBody>
      </p:sp>
      <p:sp>
        <p:nvSpPr>
          <p:cNvPr id="594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lists</a:t>
            </a:r>
          </a:p>
        </p:txBody>
      </p:sp>
      <p:sp>
        <p:nvSpPr>
          <p:cNvPr id="595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tuples</a:t>
            </a:r>
          </a:p>
        </p:txBody>
      </p:sp>
      <p:sp>
        <p:nvSpPr>
          <p:cNvPr id="596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7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8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9" name="[today]"/>
          <p:cNvSpPr txBox="1"/>
          <p:nvPr/>
        </p:nvSpPr>
        <p:spPr>
          <a:xfrm>
            <a:off x="747737" y="8166099"/>
            <a:ext cx="9937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[today]</a:t>
            </a:r>
          </a:p>
        </p:txBody>
      </p:sp>
      <p:sp>
        <p:nvSpPr>
          <p:cNvPr id="600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1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602" name="len"/>
          <p:cNvSpPr txBox="1"/>
          <p:nvPr/>
        </p:nvSpPr>
        <p:spPr>
          <a:xfrm>
            <a:off x="6211837" y="7785099"/>
            <a:ext cx="479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len</a:t>
            </a:r>
          </a:p>
        </p:txBody>
      </p:sp>
      <p:sp>
        <p:nvSpPr>
          <p:cNvPr id="603" name="indexing"/>
          <p:cNvSpPr txBox="1"/>
          <p:nvPr/>
        </p:nvSpPr>
        <p:spPr>
          <a:xfrm>
            <a:off x="7623199" y="8063890"/>
            <a:ext cx="11366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indexing</a:t>
            </a:r>
          </a:p>
        </p:txBody>
      </p:sp>
      <p:sp>
        <p:nvSpPr>
          <p:cNvPr id="604" name="for loop"/>
          <p:cNvSpPr txBox="1"/>
          <p:nvPr/>
        </p:nvSpPr>
        <p:spPr>
          <a:xfrm>
            <a:off x="11264602" y="7785099"/>
            <a:ext cx="11166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for loop</a:t>
            </a:r>
          </a:p>
        </p:txBody>
      </p:sp>
      <p:sp>
        <p:nvSpPr>
          <p:cNvPr id="605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6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7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8" name="slicing"/>
          <p:cNvSpPr txBox="1"/>
          <p:nvPr/>
        </p:nvSpPr>
        <p:spPr>
          <a:xfrm>
            <a:off x="9670522" y="8070240"/>
            <a:ext cx="851956" cy="4445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slicing</a:t>
            </a:r>
          </a:p>
        </p:txBody>
      </p:sp>
      <p:sp>
        <p:nvSpPr>
          <p:cNvPr id="609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10" name="s ="/>
          <p:cNvSpPr txBox="1"/>
          <p:nvPr/>
        </p:nvSpPr>
        <p:spPr>
          <a:xfrm>
            <a:off x="1234529" y="2450331"/>
            <a:ext cx="5789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 = </a:t>
            </a:r>
          </a:p>
        </p:txBody>
      </p:sp>
      <p:sp>
        <p:nvSpPr>
          <p:cNvPr id="611" name="12"/>
          <p:cNvSpPr txBox="1"/>
          <p:nvPr/>
        </p:nvSpPr>
        <p:spPr>
          <a:xfrm>
            <a:off x="10495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612" name="len(s)"/>
          <p:cNvSpPr txBox="1"/>
          <p:nvPr/>
        </p:nvSpPr>
        <p:spPr>
          <a:xfrm>
            <a:off x="10099451" y="3738035"/>
            <a:ext cx="121176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len(s)</a:t>
            </a:r>
          </a:p>
        </p:txBody>
      </p:sp>
      <p:sp>
        <p:nvSpPr>
          <p:cNvPr id="613" name="Line"/>
          <p:cNvSpPr/>
          <p:nvPr/>
        </p:nvSpPr>
        <p:spPr>
          <a:xfrm flipV="1">
            <a:off x="10731624" y="3575694"/>
            <a:ext cx="1" cy="247006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14" name="indexing: access one value"/>
          <p:cNvSpPr txBox="1"/>
          <p:nvPr/>
        </p:nvSpPr>
        <p:spPr>
          <a:xfrm>
            <a:off x="1470297" y="1332830"/>
            <a:ext cx="358720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indexing</a:t>
            </a:r>
            <a:r>
              <a:t>: access one value</a:t>
            </a:r>
          </a:p>
        </p:txBody>
      </p:sp>
      <p:sp>
        <p:nvSpPr>
          <p:cNvPr id="615" name="Line"/>
          <p:cNvSpPr/>
          <p:nvPr/>
        </p:nvSpPr>
        <p:spPr>
          <a:xfrm>
            <a:off x="30853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16" name="slicing: extract sub-sequence"/>
          <p:cNvSpPr txBox="1"/>
          <p:nvPr/>
        </p:nvSpPr>
        <p:spPr>
          <a:xfrm>
            <a:off x="5988124" y="1332830"/>
            <a:ext cx="3821014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slicing</a:t>
            </a:r>
            <a:r>
              <a:t>: extract sub-sequence</a:t>
            </a:r>
          </a:p>
        </p:txBody>
      </p:sp>
      <p:sp>
        <p:nvSpPr>
          <p:cNvPr id="617" name="Line"/>
          <p:cNvSpPr/>
          <p:nvPr/>
        </p:nvSpPr>
        <p:spPr>
          <a:xfrm>
            <a:off x="78732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20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621" name="&quot;h&quot;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"h"</a:t>
            </a:r>
          </a:p>
        </p:txBody>
      </p:sp>
      <p:sp>
        <p:nvSpPr>
          <p:cNvPr id="622" name="&quot;e&quot;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"e"</a:t>
            </a:r>
          </a:p>
        </p:txBody>
      </p:sp>
      <p:sp>
        <p:nvSpPr>
          <p:cNvPr id="623" name="&quot;l&quot;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624" name="&quot;l&quot;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625" name="&quot;o&quot;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626" name="&quot; &quot;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 "</a:t>
            </a:r>
          </a:p>
        </p:txBody>
      </p:sp>
      <p:sp>
        <p:nvSpPr>
          <p:cNvPr id="627" name="&quot;w&quot;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"w"</a:t>
            </a:r>
          </a:p>
        </p:txBody>
      </p:sp>
      <p:sp>
        <p:nvSpPr>
          <p:cNvPr id="628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9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630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631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632" name="&quot;o&quot;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633" name="&quot;r&quot;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"r"</a:t>
            </a:r>
          </a:p>
        </p:txBody>
      </p:sp>
      <p:sp>
        <p:nvSpPr>
          <p:cNvPr id="634" name="&quot;l&quot;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635" name="&quot;d&quot;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"d"</a:t>
            </a:r>
          </a:p>
        </p:txBody>
      </p:sp>
      <p:sp>
        <p:nvSpPr>
          <p:cNvPr id="636" name="&quot;\n&quot;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"\n"</a:t>
            </a:r>
          </a:p>
        </p:txBody>
      </p:sp>
      <p:sp>
        <p:nvSpPr>
          <p:cNvPr id="637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638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639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640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641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642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643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644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645" name="Definition: a string is a sequence of one-character strings"/>
          <p:cNvSpPr txBox="1"/>
          <p:nvPr/>
        </p:nvSpPr>
        <p:spPr>
          <a:xfrm>
            <a:off x="2789435" y="4914155"/>
            <a:ext cx="7425930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string</a:t>
            </a:r>
            <a:r>
              <a:rPr b="0"/>
              <a:t> is a sequence of one-character strings</a:t>
            </a:r>
          </a:p>
        </p:txBody>
      </p:sp>
      <p:sp>
        <p:nvSpPr>
          <p:cNvPr id="646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647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strings</a:t>
            </a:r>
          </a:p>
        </p:txBody>
      </p:sp>
      <p:sp>
        <p:nvSpPr>
          <p:cNvPr id="648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lists</a:t>
            </a:r>
          </a:p>
        </p:txBody>
      </p:sp>
      <p:sp>
        <p:nvSpPr>
          <p:cNvPr id="649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tuples</a:t>
            </a:r>
          </a:p>
        </p:txBody>
      </p:sp>
      <p:sp>
        <p:nvSpPr>
          <p:cNvPr id="650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51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52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53" name="[today]"/>
          <p:cNvSpPr txBox="1"/>
          <p:nvPr/>
        </p:nvSpPr>
        <p:spPr>
          <a:xfrm>
            <a:off x="747737" y="8166099"/>
            <a:ext cx="9937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[today]</a:t>
            </a:r>
          </a:p>
        </p:txBody>
      </p:sp>
      <p:sp>
        <p:nvSpPr>
          <p:cNvPr id="654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55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656" name="len"/>
          <p:cNvSpPr txBox="1"/>
          <p:nvPr/>
        </p:nvSpPr>
        <p:spPr>
          <a:xfrm>
            <a:off x="6211837" y="7785099"/>
            <a:ext cx="479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len</a:t>
            </a:r>
          </a:p>
        </p:txBody>
      </p:sp>
      <p:sp>
        <p:nvSpPr>
          <p:cNvPr id="657" name="indexing"/>
          <p:cNvSpPr txBox="1"/>
          <p:nvPr/>
        </p:nvSpPr>
        <p:spPr>
          <a:xfrm>
            <a:off x="7623199" y="8063890"/>
            <a:ext cx="11366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indexing</a:t>
            </a:r>
          </a:p>
        </p:txBody>
      </p:sp>
      <p:sp>
        <p:nvSpPr>
          <p:cNvPr id="658" name="for loop"/>
          <p:cNvSpPr txBox="1"/>
          <p:nvPr/>
        </p:nvSpPr>
        <p:spPr>
          <a:xfrm>
            <a:off x="11279013" y="7791450"/>
            <a:ext cx="1087836" cy="4445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for loop</a:t>
            </a:r>
          </a:p>
        </p:txBody>
      </p:sp>
      <p:sp>
        <p:nvSpPr>
          <p:cNvPr id="659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60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61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62" name="slicing"/>
          <p:cNvSpPr txBox="1"/>
          <p:nvPr/>
        </p:nvSpPr>
        <p:spPr>
          <a:xfrm>
            <a:off x="9672488" y="8063890"/>
            <a:ext cx="8480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slicing</a:t>
            </a:r>
          </a:p>
        </p:txBody>
      </p:sp>
      <p:sp>
        <p:nvSpPr>
          <p:cNvPr id="663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64" name="s ="/>
          <p:cNvSpPr txBox="1"/>
          <p:nvPr/>
        </p:nvSpPr>
        <p:spPr>
          <a:xfrm>
            <a:off x="1234529" y="2450331"/>
            <a:ext cx="5789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 = </a:t>
            </a:r>
          </a:p>
        </p:txBody>
      </p:sp>
      <p:sp>
        <p:nvSpPr>
          <p:cNvPr id="665" name="12"/>
          <p:cNvSpPr txBox="1"/>
          <p:nvPr/>
        </p:nvSpPr>
        <p:spPr>
          <a:xfrm>
            <a:off x="10495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666" name="len(s)"/>
          <p:cNvSpPr txBox="1"/>
          <p:nvPr/>
        </p:nvSpPr>
        <p:spPr>
          <a:xfrm>
            <a:off x="10099451" y="3738035"/>
            <a:ext cx="121176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len(s)</a:t>
            </a:r>
          </a:p>
        </p:txBody>
      </p:sp>
      <p:sp>
        <p:nvSpPr>
          <p:cNvPr id="667" name="Line"/>
          <p:cNvSpPr/>
          <p:nvPr/>
        </p:nvSpPr>
        <p:spPr>
          <a:xfrm flipV="1">
            <a:off x="10731624" y="3575694"/>
            <a:ext cx="1" cy="247006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68" name="indexing: access one value"/>
          <p:cNvSpPr txBox="1"/>
          <p:nvPr/>
        </p:nvSpPr>
        <p:spPr>
          <a:xfrm>
            <a:off x="1470297" y="1332830"/>
            <a:ext cx="358720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indexing</a:t>
            </a:r>
            <a:r>
              <a:t>: access one value</a:t>
            </a:r>
          </a:p>
        </p:txBody>
      </p:sp>
      <p:sp>
        <p:nvSpPr>
          <p:cNvPr id="669" name="Line"/>
          <p:cNvSpPr/>
          <p:nvPr/>
        </p:nvSpPr>
        <p:spPr>
          <a:xfrm>
            <a:off x="30853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70" name="slicing: extract sub-sequence"/>
          <p:cNvSpPr txBox="1"/>
          <p:nvPr/>
        </p:nvSpPr>
        <p:spPr>
          <a:xfrm>
            <a:off x="5988124" y="1332830"/>
            <a:ext cx="3821014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slicing</a:t>
            </a:r>
            <a:r>
              <a:t>: extract sub-sequence</a:t>
            </a:r>
          </a:p>
        </p:txBody>
      </p:sp>
      <p:sp>
        <p:nvSpPr>
          <p:cNvPr id="671" name="Line"/>
          <p:cNvSpPr/>
          <p:nvPr/>
        </p:nvSpPr>
        <p:spPr>
          <a:xfrm>
            <a:off x="78732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84" name="Connection Line"/>
          <p:cNvSpPr/>
          <p:nvPr/>
        </p:nvSpPr>
        <p:spPr>
          <a:xfrm>
            <a:off x="2436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85" name="Connection Line"/>
          <p:cNvSpPr/>
          <p:nvPr/>
        </p:nvSpPr>
        <p:spPr>
          <a:xfrm>
            <a:off x="31092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86" name="Connection Line"/>
          <p:cNvSpPr/>
          <p:nvPr/>
        </p:nvSpPr>
        <p:spPr>
          <a:xfrm>
            <a:off x="3833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87" name="Connection Line"/>
          <p:cNvSpPr/>
          <p:nvPr/>
        </p:nvSpPr>
        <p:spPr>
          <a:xfrm>
            <a:off x="45062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88" name="Connection Line"/>
          <p:cNvSpPr/>
          <p:nvPr/>
        </p:nvSpPr>
        <p:spPr>
          <a:xfrm>
            <a:off x="5192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89" name="Connection Line"/>
          <p:cNvSpPr/>
          <p:nvPr/>
        </p:nvSpPr>
        <p:spPr>
          <a:xfrm>
            <a:off x="5865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90" name="Connection Line"/>
          <p:cNvSpPr/>
          <p:nvPr/>
        </p:nvSpPr>
        <p:spPr>
          <a:xfrm>
            <a:off x="6589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91" name="Connection Line"/>
          <p:cNvSpPr/>
          <p:nvPr/>
        </p:nvSpPr>
        <p:spPr>
          <a:xfrm>
            <a:off x="7262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92" name="Connection Line"/>
          <p:cNvSpPr/>
          <p:nvPr/>
        </p:nvSpPr>
        <p:spPr>
          <a:xfrm>
            <a:off x="79479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93" name="Connection Line"/>
          <p:cNvSpPr/>
          <p:nvPr/>
        </p:nvSpPr>
        <p:spPr>
          <a:xfrm>
            <a:off x="8621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94" name="Connection Line"/>
          <p:cNvSpPr/>
          <p:nvPr/>
        </p:nvSpPr>
        <p:spPr>
          <a:xfrm>
            <a:off x="93449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83" name="for loop: execute for each value"/>
          <p:cNvSpPr txBox="1"/>
          <p:nvPr/>
        </p:nvSpPr>
        <p:spPr>
          <a:xfrm>
            <a:off x="4033937" y="4018575"/>
            <a:ext cx="4232822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for loop</a:t>
            </a:r>
            <a:r>
              <a:t>: execute for each value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omparis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Comparison</a:t>
            </a:r>
          </a:p>
        </p:txBody>
      </p:sp>
      <p:sp>
        <p:nvSpPr>
          <p:cNvPr id="139" name="1 &lt; 2"/>
          <p:cNvSpPr txBox="1"/>
          <p:nvPr/>
        </p:nvSpPr>
        <p:spPr>
          <a:xfrm>
            <a:off x="2198985" y="1987550"/>
            <a:ext cx="141863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1 &lt; 2</a:t>
            </a:r>
          </a:p>
        </p:txBody>
      </p:sp>
      <p:sp>
        <p:nvSpPr>
          <p:cNvPr id="140" name="Arrow"/>
          <p:cNvSpPr/>
          <p:nvPr/>
        </p:nvSpPr>
        <p:spPr>
          <a:xfrm>
            <a:off x="4127500" y="1752600"/>
            <a:ext cx="1946226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1" name="True…"/>
          <p:cNvSpPr txBox="1"/>
          <p:nvPr/>
        </p:nvSpPr>
        <p:spPr>
          <a:xfrm>
            <a:off x="6351828" y="2008784"/>
            <a:ext cx="291703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 b="0"/>
            </a:pPr>
            <a:r>
              <a:t>True</a:t>
            </a:r>
          </a:p>
          <a:p>
            <a:pPr algn="l">
              <a:defRPr b="0"/>
            </a:pPr>
            <a:r>
              <a:t>(because 1 is before 2)</a:t>
            </a:r>
          </a:p>
        </p:txBody>
      </p:sp>
      <p:sp>
        <p:nvSpPr>
          <p:cNvPr id="142" name="200 &lt; 100"/>
          <p:cNvSpPr txBox="1"/>
          <p:nvPr/>
        </p:nvSpPr>
        <p:spPr>
          <a:xfrm>
            <a:off x="1104170" y="3853805"/>
            <a:ext cx="263783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200 &lt; 100</a:t>
            </a:r>
          </a:p>
        </p:txBody>
      </p:sp>
      <p:sp>
        <p:nvSpPr>
          <p:cNvPr id="143" name="Arrow"/>
          <p:cNvSpPr/>
          <p:nvPr/>
        </p:nvSpPr>
        <p:spPr>
          <a:xfrm>
            <a:off x="4127500" y="36188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4" name="False…"/>
          <p:cNvSpPr txBox="1"/>
          <p:nvPr/>
        </p:nvSpPr>
        <p:spPr>
          <a:xfrm>
            <a:off x="6351828" y="3875039"/>
            <a:ext cx="426452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 b="0"/>
            </a:pPr>
            <a:r>
              <a:t>False</a:t>
            </a:r>
          </a:p>
          <a:p>
            <a:pPr algn="l">
              <a:defRPr b="0"/>
            </a:pPr>
            <a:r>
              <a:t>(because 200 is NOT before 100)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97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698" name="&quot;h&quot;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"h"</a:t>
            </a:r>
          </a:p>
        </p:txBody>
      </p:sp>
      <p:sp>
        <p:nvSpPr>
          <p:cNvPr id="699" name="&quot;e&quot;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"e"</a:t>
            </a:r>
          </a:p>
        </p:txBody>
      </p:sp>
      <p:sp>
        <p:nvSpPr>
          <p:cNvPr id="700" name="&quot;l&quot;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701" name="&quot;l&quot;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702" name="&quot;o&quot;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703" name="&quot; &quot;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 "</a:t>
            </a:r>
          </a:p>
        </p:txBody>
      </p:sp>
      <p:sp>
        <p:nvSpPr>
          <p:cNvPr id="704" name="&quot;w&quot;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"w"</a:t>
            </a:r>
          </a:p>
        </p:txBody>
      </p:sp>
      <p:sp>
        <p:nvSpPr>
          <p:cNvPr id="705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06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707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708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709" name="&quot;o&quot;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710" name="&quot;r&quot;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"r"</a:t>
            </a:r>
          </a:p>
        </p:txBody>
      </p:sp>
      <p:sp>
        <p:nvSpPr>
          <p:cNvPr id="711" name="&quot;l&quot;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712" name="&quot;d&quot;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"d"</a:t>
            </a:r>
          </a:p>
        </p:txBody>
      </p:sp>
      <p:sp>
        <p:nvSpPr>
          <p:cNvPr id="713" name="&quot;\n&quot;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"\n"</a:t>
            </a:r>
          </a:p>
        </p:txBody>
      </p:sp>
      <p:sp>
        <p:nvSpPr>
          <p:cNvPr id="714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715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716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717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718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719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720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721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722" name="Definition: a string is a sequence of one-character strings"/>
          <p:cNvSpPr txBox="1"/>
          <p:nvPr/>
        </p:nvSpPr>
        <p:spPr>
          <a:xfrm>
            <a:off x="2789435" y="4914155"/>
            <a:ext cx="7425930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string</a:t>
            </a:r>
            <a:r>
              <a:rPr b="0"/>
              <a:t> is a sequence of one-character strings</a:t>
            </a:r>
          </a:p>
        </p:txBody>
      </p:sp>
      <p:sp>
        <p:nvSpPr>
          <p:cNvPr id="723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724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lists</a:t>
            </a:r>
          </a:p>
        </p:txBody>
      </p:sp>
      <p:sp>
        <p:nvSpPr>
          <p:cNvPr id="725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tuples</a:t>
            </a:r>
          </a:p>
        </p:txBody>
      </p:sp>
      <p:sp>
        <p:nvSpPr>
          <p:cNvPr id="726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27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28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29" name="s ="/>
          <p:cNvSpPr txBox="1"/>
          <p:nvPr/>
        </p:nvSpPr>
        <p:spPr>
          <a:xfrm>
            <a:off x="1234529" y="2450331"/>
            <a:ext cx="5789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 = </a:t>
            </a:r>
          </a:p>
        </p:txBody>
      </p:sp>
      <p:sp>
        <p:nvSpPr>
          <p:cNvPr id="730" name="12"/>
          <p:cNvSpPr txBox="1"/>
          <p:nvPr/>
        </p:nvSpPr>
        <p:spPr>
          <a:xfrm>
            <a:off x="10495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731" name="len(s)"/>
          <p:cNvSpPr txBox="1"/>
          <p:nvPr/>
        </p:nvSpPr>
        <p:spPr>
          <a:xfrm>
            <a:off x="10099451" y="3738035"/>
            <a:ext cx="121176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len(s)</a:t>
            </a:r>
          </a:p>
        </p:txBody>
      </p:sp>
      <p:sp>
        <p:nvSpPr>
          <p:cNvPr id="732" name="Line"/>
          <p:cNvSpPr/>
          <p:nvPr/>
        </p:nvSpPr>
        <p:spPr>
          <a:xfrm flipV="1">
            <a:off x="10731624" y="3575694"/>
            <a:ext cx="1" cy="247006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33" name="indexing: access one value"/>
          <p:cNvSpPr txBox="1"/>
          <p:nvPr/>
        </p:nvSpPr>
        <p:spPr>
          <a:xfrm>
            <a:off x="1470297" y="1332830"/>
            <a:ext cx="358720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indexing</a:t>
            </a:r>
            <a:r>
              <a:t>: access one value</a:t>
            </a:r>
          </a:p>
        </p:txBody>
      </p:sp>
      <p:sp>
        <p:nvSpPr>
          <p:cNvPr id="734" name="Line"/>
          <p:cNvSpPr/>
          <p:nvPr/>
        </p:nvSpPr>
        <p:spPr>
          <a:xfrm>
            <a:off x="30853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35" name="slicing: extract sub-sequence"/>
          <p:cNvSpPr txBox="1"/>
          <p:nvPr/>
        </p:nvSpPr>
        <p:spPr>
          <a:xfrm>
            <a:off x="5988124" y="1332830"/>
            <a:ext cx="3821014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slicing</a:t>
            </a:r>
            <a:r>
              <a:t>: extract sub-sequence</a:t>
            </a:r>
          </a:p>
        </p:txBody>
      </p:sp>
      <p:sp>
        <p:nvSpPr>
          <p:cNvPr id="736" name="Line"/>
          <p:cNvSpPr/>
          <p:nvPr/>
        </p:nvSpPr>
        <p:spPr>
          <a:xfrm>
            <a:off x="78732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63" name="Connection Line"/>
          <p:cNvSpPr/>
          <p:nvPr/>
        </p:nvSpPr>
        <p:spPr>
          <a:xfrm>
            <a:off x="2436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64" name="Connection Line"/>
          <p:cNvSpPr/>
          <p:nvPr/>
        </p:nvSpPr>
        <p:spPr>
          <a:xfrm>
            <a:off x="31092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65" name="Connection Line"/>
          <p:cNvSpPr/>
          <p:nvPr/>
        </p:nvSpPr>
        <p:spPr>
          <a:xfrm>
            <a:off x="3833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66" name="Connection Line"/>
          <p:cNvSpPr/>
          <p:nvPr/>
        </p:nvSpPr>
        <p:spPr>
          <a:xfrm>
            <a:off x="45062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67" name="Connection Line"/>
          <p:cNvSpPr/>
          <p:nvPr/>
        </p:nvSpPr>
        <p:spPr>
          <a:xfrm>
            <a:off x="5192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68" name="Connection Line"/>
          <p:cNvSpPr/>
          <p:nvPr/>
        </p:nvSpPr>
        <p:spPr>
          <a:xfrm>
            <a:off x="5865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69" name="Connection Line"/>
          <p:cNvSpPr/>
          <p:nvPr/>
        </p:nvSpPr>
        <p:spPr>
          <a:xfrm>
            <a:off x="6589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70" name="Connection Line"/>
          <p:cNvSpPr/>
          <p:nvPr/>
        </p:nvSpPr>
        <p:spPr>
          <a:xfrm>
            <a:off x="7262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71" name="Connection Line"/>
          <p:cNvSpPr/>
          <p:nvPr/>
        </p:nvSpPr>
        <p:spPr>
          <a:xfrm>
            <a:off x="79479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72" name="Connection Line"/>
          <p:cNvSpPr/>
          <p:nvPr/>
        </p:nvSpPr>
        <p:spPr>
          <a:xfrm>
            <a:off x="8621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73" name="Connection Line"/>
          <p:cNvSpPr/>
          <p:nvPr/>
        </p:nvSpPr>
        <p:spPr>
          <a:xfrm>
            <a:off x="93449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48" name="for loop: execute for each value"/>
          <p:cNvSpPr txBox="1"/>
          <p:nvPr/>
        </p:nvSpPr>
        <p:spPr>
          <a:xfrm>
            <a:off x="4033937" y="4018575"/>
            <a:ext cx="4232822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for loop</a:t>
            </a:r>
            <a:r>
              <a:t>: execute for each value</a:t>
            </a:r>
          </a:p>
        </p:txBody>
      </p:sp>
      <p:sp>
        <p:nvSpPr>
          <p:cNvPr id="749" name="Rectangle"/>
          <p:cNvSpPr/>
          <p:nvPr/>
        </p:nvSpPr>
        <p:spPr>
          <a:xfrm>
            <a:off x="112762" y="1090184"/>
            <a:ext cx="11431538" cy="7573232"/>
          </a:xfrm>
          <a:prstGeom prst="rect">
            <a:avLst/>
          </a:prstGeom>
          <a:solidFill>
            <a:srgbClr val="FFFFFF">
              <a:alpha val="6512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0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1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752" name="len"/>
          <p:cNvSpPr txBox="1"/>
          <p:nvPr/>
        </p:nvSpPr>
        <p:spPr>
          <a:xfrm>
            <a:off x="6212116" y="7791450"/>
            <a:ext cx="478968" cy="4445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len</a:t>
            </a:r>
          </a:p>
        </p:txBody>
      </p:sp>
      <p:sp>
        <p:nvSpPr>
          <p:cNvPr id="753" name="indexing"/>
          <p:cNvSpPr txBox="1"/>
          <p:nvPr/>
        </p:nvSpPr>
        <p:spPr>
          <a:xfrm>
            <a:off x="7622889" y="8070240"/>
            <a:ext cx="1137222" cy="4445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indexing</a:t>
            </a:r>
          </a:p>
        </p:txBody>
      </p:sp>
      <p:sp>
        <p:nvSpPr>
          <p:cNvPr id="754" name="for loop"/>
          <p:cNvSpPr txBox="1"/>
          <p:nvPr/>
        </p:nvSpPr>
        <p:spPr>
          <a:xfrm>
            <a:off x="11279013" y="7791450"/>
            <a:ext cx="1087836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for loop</a:t>
            </a:r>
          </a:p>
        </p:txBody>
      </p:sp>
      <p:sp>
        <p:nvSpPr>
          <p:cNvPr id="755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6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7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8" name="slicing"/>
          <p:cNvSpPr txBox="1"/>
          <p:nvPr/>
        </p:nvSpPr>
        <p:spPr>
          <a:xfrm>
            <a:off x="9672488" y="8063890"/>
            <a:ext cx="8480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slicing</a:t>
            </a:r>
          </a:p>
        </p:txBody>
      </p:sp>
      <p:sp>
        <p:nvSpPr>
          <p:cNvPr id="759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60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strings</a:t>
            </a:r>
          </a:p>
        </p:txBody>
      </p:sp>
      <p:sp>
        <p:nvSpPr>
          <p:cNvPr id="761" name="[today]"/>
          <p:cNvSpPr txBox="1"/>
          <p:nvPr/>
        </p:nvSpPr>
        <p:spPr>
          <a:xfrm>
            <a:off x="747737" y="8166099"/>
            <a:ext cx="9937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[today]</a:t>
            </a:r>
          </a:p>
        </p:txBody>
      </p:sp>
      <p:sp>
        <p:nvSpPr>
          <p:cNvPr id="762" name="demos in interactive mode"/>
          <p:cNvSpPr txBox="1"/>
          <p:nvPr/>
        </p:nvSpPr>
        <p:spPr>
          <a:xfrm rot="495132">
            <a:off x="6733656" y="8590538"/>
            <a:ext cx="9329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demo</a:t>
            </a:r>
            <a:r>
              <a:rPr lang="en-US" dirty="0"/>
              <a:t>s</a:t>
            </a:r>
            <a:endParaRPr dirty="0"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Do problem 3"/>
          <p:cNvSpPr txBox="1"/>
          <p:nvPr/>
        </p:nvSpPr>
        <p:spPr>
          <a:xfrm>
            <a:off x="4615557" y="4476750"/>
            <a:ext cx="361920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/>
            </a:lvl1pPr>
          </a:lstStyle>
          <a:p>
            <a:r>
              <a:t>Do problem 3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78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779" name="&quot;h&quot;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"h"</a:t>
            </a:r>
          </a:p>
        </p:txBody>
      </p:sp>
      <p:sp>
        <p:nvSpPr>
          <p:cNvPr id="780" name="&quot;e&quot;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"e"</a:t>
            </a:r>
          </a:p>
        </p:txBody>
      </p:sp>
      <p:sp>
        <p:nvSpPr>
          <p:cNvPr id="781" name="&quot;l&quot;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782" name="&quot;l&quot;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783" name="&quot;o&quot;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784" name="&quot; &quot;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 "</a:t>
            </a:r>
          </a:p>
        </p:txBody>
      </p:sp>
      <p:sp>
        <p:nvSpPr>
          <p:cNvPr id="785" name="&quot;w&quot;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"w"</a:t>
            </a:r>
          </a:p>
        </p:txBody>
      </p:sp>
      <p:sp>
        <p:nvSpPr>
          <p:cNvPr id="786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87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788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789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790" name="&quot;o&quot;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791" name="&quot;r&quot;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"r"</a:t>
            </a:r>
          </a:p>
        </p:txBody>
      </p:sp>
      <p:sp>
        <p:nvSpPr>
          <p:cNvPr id="792" name="&quot;l&quot;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793" name="&quot;d&quot;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"d"</a:t>
            </a:r>
          </a:p>
        </p:txBody>
      </p:sp>
      <p:sp>
        <p:nvSpPr>
          <p:cNvPr id="794" name="&quot;\n&quot;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"\n"</a:t>
            </a:r>
          </a:p>
        </p:txBody>
      </p:sp>
      <p:sp>
        <p:nvSpPr>
          <p:cNvPr id="795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796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797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798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799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800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801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802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803" name="Definition: a string is a sequence of one-character strings"/>
          <p:cNvSpPr txBox="1"/>
          <p:nvPr/>
        </p:nvSpPr>
        <p:spPr>
          <a:xfrm>
            <a:off x="2789435" y="4914155"/>
            <a:ext cx="7425930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string</a:t>
            </a:r>
            <a:r>
              <a:rPr b="0"/>
              <a:t> is a sequence of one-character strings</a:t>
            </a:r>
          </a:p>
        </p:txBody>
      </p:sp>
      <p:sp>
        <p:nvSpPr>
          <p:cNvPr id="804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805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lists</a:t>
            </a:r>
          </a:p>
        </p:txBody>
      </p:sp>
      <p:sp>
        <p:nvSpPr>
          <p:cNvPr id="806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tuples</a:t>
            </a:r>
          </a:p>
        </p:txBody>
      </p:sp>
      <p:sp>
        <p:nvSpPr>
          <p:cNvPr id="807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08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09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0" name="s ="/>
          <p:cNvSpPr txBox="1"/>
          <p:nvPr/>
        </p:nvSpPr>
        <p:spPr>
          <a:xfrm>
            <a:off x="1234529" y="2450331"/>
            <a:ext cx="5789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 = </a:t>
            </a:r>
          </a:p>
        </p:txBody>
      </p:sp>
      <p:sp>
        <p:nvSpPr>
          <p:cNvPr id="811" name="12"/>
          <p:cNvSpPr txBox="1"/>
          <p:nvPr/>
        </p:nvSpPr>
        <p:spPr>
          <a:xfrm>
            <a:off x="10495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812" name="len(s)"/>
          <p:cNvSpPr txBox="1"/>
          <p:nvPr/>
        </p:nvSpPr>
        <p:spPr>
          <a:xfrm>
            <a:off x="10099451" y="3738035"/>
            <a:ext cx="121176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len(s)</a:t>
            </a:r>
          </a:p>
        </p:txBody>
      </p:sp>
      <p:sp>
        <p:nvSpPr>
          <p:cNvPr id="813" name="Line"/>
          <p:cNvSpPr/>
          <p:nvPr/>
        </p:nvSpPr>
        <p:spPr>
          <a:xfrm flipV="1">
            <a:off x="10731624" y="3575694"/>
            <a:ext cx="1" cy="247006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4" name="indexing: access one value"/>
          <p:cNvSpPr txBox="1"/>
          <p:nvPr/>
        </p:nvSpPr>
        <p:spPr>
          <a:xfrm>
            <a:off x="1470297" y="1332830"/>
            <a:ext cx="358720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indexing</a:t>
            </a:r>
            <a:r>
              <a:t>: access one value</a:t>
            </a:r>
          </a:p>
        </p:txBody>
      </p:sp>
      <p:sp>
        <p:nvSpPr>
          <p:cNvPr id="815" name="Line"/>
          <p:cNvSpPr/>
          <p:nvPr/>
        </p:nvSpPr>
        <p:spPr>
          <a:xfrm>
            <a:off x="30853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6" name="slicing: extract sub-sequence"/>
          <p:cNvSpPr txBox="1"/>
          <p:nvPr/>
        </p:nvSpPr>
        <p:spPr>
          <a:xfrm>
            <a:off x="5988124" y="1332830"/>
            <a:ext cx="3821014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slicing</a:t>
            </a:r>
            <a:r>
              <a:t>: extract sub-sequence</a:t>
            </a:r>
          </a:p>
        </p:txBody>
      </p:sp>
      <p:sp>
        <p:nvSpPr>
          <p:cNvPr id="817" name="Line"/>
          <p:cNvSpPr/>
          <p:nvPr/>
        </p:nvSpPr>
        <p:spPr>
          <a:xfrm>
            <a:off x="78732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43" name="Connection Line"/>
          <p:cNvSpPr/>
          <p:nvPr/>
        </p:nvSpPr>
        <p:spPr>
          <a:xfrm>
            <a:off x="2436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44" name="Connection Line"/>
          <p:cNvSpPr/>
          <p:nvPr/>
        </p:nvSpPr>
        <p:spPr>
          <a:xfrm>
            <a:off x="31092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45" name="Connection Line"/>
          <p:cNvSpPr/>
          <p:nvPr/>
        </p:nvSpPr>
        <p:spPr>
          <a:xfrm>
            <a:off x="3833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46" name="Connection Line"/>
          <p:cNvSpPr/>
          <p:nvPr/>
        </p:nvSpPr>
        <p:spPr>
          <a:xfrm>
            <a:off x="45062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47" name="Connection Line"/>
          <p:cNvSpPr/>
          <p:nvPr/>
        </p:nvSpPr>
        <p:spPr>
          <a:xfrm>
            <a:off x="5192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48" name="Connection Line"/>
          <p:cNvSpPr/>
          <p:nvPr/>
        </p:nvSpPr>
        <p:spPr>
          <a:xfrm>
            <a:off x="5865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49" name="Connection Line"/>
          <p:cNvSpPr/>
          <p:nvPr/>
        </p:nvSpPr>
        <p:spPr>
          <a:xfrm>
            <a:off x="6589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50" name="Connection Line"/>
          <p:cNvSpPr/>
          <p:nvPr/>
        </p:nvSpPr>
        <p:spPr>
          <a:xfrm>
            <a:off x="7262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51" name="Connection Line"/>
          <p:cNvSpPr/>
          <p:nvPr/>
        </p:nvSpPr>
        <p:spPr>
          <a:xfrm>
            <a:off x="79479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52" name="Connection Line"/>
          <p:cNvSpPr/>
          <p:nvPr/>
        </p:nvSpPr>
        <p:spPr>
          <a:xfrm>
            <a:off x="8621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53" name="Connection Line"/>
          <p:cNvSpPr/>
          <p:nvPr/>
        </p:nvSpPr>
        <p:spPr>
          <a:xfrm>
            <a:off x="93449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29" name="for loop: execute for each value"/>
          <p:cNvSpPr txBox="1"/>
          <p:nvPr/>
        </p:nvSpPr>
        <p:spPr>
          <a:xfrm>
            <a:off x="4033937" y="4018575"/>
            <a:ext cx="4232822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for loop</a:t>
            </a:r>
            <a:r>
              <a:t>: execute for each value</a:t>
            </a:r>
          </a:p>
        </p:txBody>
      </p:sp>
      <p:sp>
        <p:nvSpPr>
          <p:cNvPr id="830" name="Rectangle"/>
          <p:cNvSpPr/>
          <p:nvPr/>
        </p:nvSpPr>
        <p:spPr>
          <a:xfrm>
            <a:off x="112762" y="1090184"/>
            <a:ext cx="11431538" cy="7573232"/>
          </a:xfrm>
          <a:prstGeom prst="rect">
            <a:avLst/>
          </a:prstGeom>
          <a:solidFill>
            <a:srgbClr val="FFFFFF">
              <a:alpha val="6512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1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2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833" name="len"/>
          <p:cNvSpPr txBox="1"/>
          <p:nvPr/>
        </p:nvSpPr>
        <p:spPr>
          <a:xfrm>
            <a:off x="6212116" y="7791450"/>
            <a:ext cx="478968" cy="444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len</a:t>
            </a:r>
          </a:p>
        </p:txBody>
      </p:sp>
      <p:sp>
        <p:nvSpPr>
          <p:cNvPr id="834" name="indexing"/>
          <p:cNvSpPr txBox="1"/>
          <p:nvPr/>
        </p:nvSpPr>
        <p:spPr>
          <a:xfrm>
            <a:off x="7622889" y="8070240"/>
            <a:ext cx="1137222" cy="444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indexing</a:t>
            </a:r>
          </a:p>
        </p:txBody>
      </p:sp>
      <p:sp>
        <p:nvSpPr>
          <p:cNvPr id="835" name="for loop"/>
          <p:cNvSpPr txBox="1"/>
          <p:nvPr/>
        </p:nvSpPr>
        <p:spPr>
          <a:xfrm>
            <a:off x="11279013" y="7791450"/>
            <a:ext cx="1087836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for loop</a:t>
            </a:r>
          </a:p>
        </p:txBody>
      </p:sp>
      <p:sp>
        <p:nvSpPr>
          <p:cNvPr id="836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7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8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9" name="slicing"/>
          <p:cNvSpPr txBox="1"/>
          <p:nvPr/>
        </p:nvSpPr>
        <p:spPr>
          <a:xfrm>
            <a:off x="9670522" y="8070240"/>
            <a:ext cx="851956" cy="4445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slicing</a:t>
            </a:r>
          </a:p>
        </p:txBody>
      </p:sp>
      <p:sp>
        <p:nvSpPr>
          <p:cNvPr id="840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41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strings</a:t>
            </a:r>
          </a:p>
        </p:txBody>
      </p:sp>
      <p:sp>
        <p:nvSpPr>
          <p:cNvPr id="842" name="[today]"/>
          <p:cNvSpPr txBox="1"/>
          <p:nvPr/>
        </p:nvSpPr>
        <p:spPr>
          <a:xfrm>
            <a:off x="747737" y="8166099"/>
            <a:ext cx="9937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[today]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856" name="Comparison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Comparison</a:t>
            </a:r>
          </a:p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String Methods</a:t>
            </a:r>
          </a:p>
          <a:p>
            <a:pPr marL="0" lvl="5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Sequences</a:t>
            </a:r>
          </a:p>
          <a:p>
            <a:pPr marL="0" lvl="5" indent="0">
              <a:buSzTx/>
              <a:buNone/>
              <a:def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Slicing</a:t>
            </a:r>
          </a:p>
          <a:p>
            <a:pPr marL="0" lvl="5" indent="0">
              <a:buSzTx/>
              <a:buNone/>
            </a:pPr>
            <a:r>
              <a:t>for loop over sequence</a:t>
            </a:r>
          </a:p>
          <a:p>
            <a:pPr marL="0" lvl="5" indent="0">
              <a:buSzTx/>
              <a:buNone/>
            </a:pPr>
            <a:r>
              <a:t>for loop over range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Index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Indexing</a:t>
            </a:r>
          </a:p>
        </p:txBody>
      </p:sp>
      <p:sp>
        <p:nvSpPr>
          <p:cNvPr id="859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860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861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862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863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864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865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866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867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868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869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870" name="Code:…"/>
          <p:cNvSpPr txBox="1"/>
          <p:nvPr/>
        </p:nvSpPr>
        <p:spPr>
          <a:xfrm>
            <a:off x="3428923" y="4279900"/>
            <a:ext cx="2132857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t>Code:</a:t>
            </a:r>
          </a:p>
          <a:p>
            <a:pPr algn="l">
              <a:spcBef>
                <a:spcPts val="1200"/>
              </a:spcBef>
              <a:defRPr b="0">
                <a:latin typeface="Menlo"/>
                <a:ea typeface="Menlo"/>
                <a:cs typeface="Menlo"/>
                <a:sym typeface="Menlo"/>
              </a:defRPr>
            </a:pPr>
            <a:r>
              <a:t>S = “PIZZA”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Index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Indexing</a:t>
            </a:r>
          </a:p>
        </p:txBody>
      </p:sp>
      <p:sp>
        <p:nvSpPr>
          <p:cNvPr id="873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874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875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876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877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878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879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880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881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882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883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884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885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886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887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888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Index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Indexing</a:t>
            </a:r>
          </a:p>
        </p:txBody>
      </p:sp>
      <p:sp>
        <p:nvSpPr>
          <p:cNvPr id="891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892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893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894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895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896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897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898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899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900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901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902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903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904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905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906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907" name="S[0]"/>
          <p:cNvSpPr txBox="1"/>
          <p:nvPr/>
        </p:nvSpPr>
        <p:spPr>
          <a:xfrm>
            <a:off x="2052269" y="5588000"/>
            <a:ext cx="158234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S[0]</a:t>
            </a:r>
          </a:p>
        </p:txBody>
      </p:sp>
      <p:sp>
        <p:nvSpPr>
          <p:cNvPr id="908" name="Arrow"/>
          <p:cNvSpPr/>
          <p:nvPr/>
        </p:nvSpPr>
        <p:spPr>
          <a:xfrm>
            <a:off x="4165600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909" name="“P”"/>
          <p:cNvSpPr txBox="1"/>
          <p:nvPr/>
        </p:nvSpPr>
        <p:spPr>
          <a:xfrm>
            <a:off x="7273209" y="5588000"/>
            <a:ext cx="12153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“P”</a:t>
            </a:r>
          </a:p>
        </p:txBody>
      </p:sp>
      <p:sp>
        <p:nvSpPr>
          <p:cNvPr id="910" name="Rectangle"/>
          <p:cNvSpPr/>
          <p:nvPr/>
        </p:nvSpPr>
        <p:spPr>
          <a:xfrm>
            <a:off x="2311400" y="1676400"/>
            <a:ext cx="786855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11" name="Circle"/>
          <p:cNvSpPr/>
          <p:nvPr/>
        </p:nvSpPr>
        <p:spPr>
          <a:xfrm>
            <a:off x="2379940" y="16179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Index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Indexing</a:t>
            </a:r>
          </a:p>
        </p:txBody>
      </p:sp>
      <p:sp>
        <p:nvSpPr>
          <p:cNvPr id="914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915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916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917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918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919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920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921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922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923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924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925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926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927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928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929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930" name="S[1]"/>
          <p:cNvSpPr txBox="1"/>
          <p:nvPr/>
        </p:nvSpPr>
        <p:spPr>
          <a:xfrm>
            <a:off x="2052269" y="5588000"/>
            <a:ext cx="158234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S[1]</a:t>
            </a:r>
          </a:p>
        </p:txBody>
      </p:sp>
      <p:sp>
        <p:nvSpPr>
          <p:cNvPr id="931" name="Arrow"/>
          <p:cNvSpPr/>
          <p:nvPr/>
        </p:nvSpPr>
        <p:spPr>
          <a:xfrm>
            <a:off x="4165600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932" name="“I”"/>
          <p:cNvSpPr txBox="1"/>
          <p:nvPr/>
        </p:nvSpPr>
        <p:spPr>
          <a:xfrm>
            <a:off x="7273209" y="5588000"/>
            <a:ext cx="12153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“I”</a:t>
            </a:r>
          </a:p>
        </p:txBody>
      </p:sp>
      <p:sp>
        <p:nvSpPr>
          <p:cNvPr id="933" name="Rectangle"/>
          <p:cNvSpPr/>
          <p:nvPr/>
        </p:nvSpPr>
        <p:spPr>
          <a:xfrm>
            <a:off x="3239826" y="1701800"/>
            <a:ext cx="786855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34" name="Circle"/>
          <p:cNvSpPr/>
          <p:nvPr/>
        </p:nvSpPr>
        <p:spPr>
          <a:xfrm>
            <a:off x="3287766" y="16433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Index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Indexing</a:t>
            </a:r>
          </a:p>
        </p:txBody>
      </p:sp>
      <p:sp>
        <p:nvSpPr>
          <p:cNvPr id="937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938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939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940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941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942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943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944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945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946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947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948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949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950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951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952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953" name="S[-1]"/>
          <p:cNvSpPr txBox="1"/>
          <p:nvPr/>
        </p:nvSpPr>
        <p:spPr>
          <a:xfrm>
            <a:off x="2052269" y="5588000"/>
            <a:ext cx="194935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S[-1]</a:t>
            </a:r>
          </a:p>
        </p:txBody>
      </p:sp>
      <p:sp>
        <p:nvSpPr>
          <p:cNvPr id="954" name="Arrow"/>
          <p:cNvSpPr/>
          <p:nvPr/>
        </p:nvSpPr>
        <p:spPr>
          <a:xfrm>
            <a:off x="4165600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955" name="“A”"/>
          <p:cNvSpPr txBox="1"/>
          <p:nvPr/>
        </p:nvSpPr>
        <p:spPr>
          <a:xfrm>
            <a:off x="7273209" y="5588000"/>
            <a:ext cx="12153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“A”</a:t>
            </a:r>
          </a:p>
        </p:txBody>
      </p:sp>
      <p:sp>
        <p:nvSpPr>
          <p:cNvPr id="956" name="Rectangle"/>
          <p:cNvSpPr/>
          <p:nvPr/>
        </p:nvSpPr>
        <p:spPr>
          <a:xfrm>
            <a:off x="5917576" y="1602432"/>
            <a:ext cx="786855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57" name="Circle"/>
          <p:cNvSpPr/>
          <p:nvPr/>
        </p:nvSpPr>
        <p:spPr>
          <a:xfrm>
            <a:off x="6011243" y="28244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960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961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962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963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964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965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966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967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968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969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970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971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972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973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974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975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976" name="S[???]"/>
          <p:cNvSpPr txBox="1"/>
          <p:nvPr/>
        </p:nvSpPr>
        <p:spPr>
          <a:xfrm>
            <a:off x="2052269" y="5588000"/>
            <a:ext cx="231636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S[???]</a:t>
            </a:r>
          </a:p>
        </p:txBody>
      </p:sp>
      <p:sp>
        <p:nvSpPr>
          <p:cNvPr id="977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978" name="“IZZ”"/>
          <p:cNvSpPr txBox="1"/>
          <p:nvPr/>
        </p:nvSpPr>
        <p:spPr>
          <a:xfrm>
            <a:off x="7273209" y="5588000"/>
            <a:ext cx="1949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“IZZ”</a:t>
            </a:r>
          </a:p>
        </p:txBody>
      </p:sp>
      <p:sp>
        <p:nvSpPr>
          <p:cNvPr id="979" name="Rectangle"/>
          <p:cNvSpPr/>
          <p:nvPr/>
        </p:nvSpPr>
        <p:spPr>
          <a:xfrm>
            <a:off x="3239826" y="1602432"/>
            <a:ext cx="2511052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82" name="Connection Line"/>
          <p:cNvSpPr/>
          <p:nvPr/>
        </p:nvSpPr>
        <p:spPr>
          <a:xfrm>
            <a:off x="3232016" y="6534926"/>
            <a:ext cx="922257" cy="9873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7" h="21600" extrusionOk="0">
                <a:moveTo>
                  <a:pt x="21537" y="21600"/>
                </a:moveTo>
                <a:cubicBezTo>
                  <a:pt x="7116" y="21292"/>
                  <a:pt x="-63" y="14092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81" name="what to put if we want multiple letters,…"/>
          <p:cNvSpPr txBox="1"/>
          <p:nvPr/>
        </p:nvSpPr>
        <p:spPr>
          <a:xfrm>
            <a:off x="4648944" y="7327900"/>
            <a:ext cx="502771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what to put if we want multiple letters,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like “IZZ”?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omparis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Comparison</a:t>
            </a:r>
          </a:p>
        </p:txBody>
      </p:sp>
      <p:sp>
        <p:nvSpPr>
          <p:cNvPr id="147" name="1 &lt; 2"/>
          <p:cNvSpPr txBox="1"/>
          <p:nvPr/>
        </p:nvSpPr>
        <p:spPr>
          <a:xfrm>
            <a:off x="2198985" y="1987550"/>
            <a:ext cx="141863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1 &lt; 2</a:t>
            </a:r>
          </a:p>
        </p:txBody>
      </p:sp>
      <p:sp>
        <p:nvSpPr>
          <p:cNvPr id="148" name="Arrow"/>
          <p:cNvSpPr/>
          <p:nvPr/>
        </p:nvSpPr>
        <p:spPr>
          <a:xfrm>
            <a:off x="4127500" y="1752600"/>
            <a:ext cx="1946226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9" name="True…"/>
          <p:cNvSpPr txBox="1"/>
          <p:nvPr/>
        </p:nvSpPr>
        <p:spPr>
          <a:xfrm>
            <a:off x="6351828" y="2008784"/>
            <a:ext cx="291703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 b="0"/>
            </a:pPr>
            <a:r>
              <a:t>True</a:t>
            </a:r>
          </a:p>
          <a:p>
            <a:pPr algn="l">
              <a:defRPr b="0"/>
            </a:pPr>
            <a:r>
              <a:t>(because 1 is before 2)</a:t>
            </a:r>
          </a:p>
        </p:txBody>
      </p:sp>
      <p:sp>
        <p:nvSpPr>
          <p:cNvPr id="150" name="200 &lt; 100"/>
          <p:cNvSpPr txBox="1"/>
          <p:nvPr/>
        </p:nvSpPr>
        <p:spPr>
          <a:xfrm>
            <a:off x="1104170" y="3853805"/>
            <a:ext cx="263783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200 &lt; 100</a:t>
            </a:r>
          </a:p>
        </p:txBody>
      </p:sp>
      <p:sp>
        <p:nvSpPr>
          <p:cNvPr id="151" name="Arrow"/>
          <p:cNvSpPr/>
          <p:nvPr/>
        </p:nvSpPr>
        <p:spPr>
          <a:xfrm>
            <a:off x="4127500" y="36188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2" name="False…"/>
          <p:cNvSpPr txBox="1"/>
          <p:nvPr/>
        </p:nvSpPr>
        <p:spPr>
          <a:xfrm>
            <a:off x="6351828" y="3875039"/>
            <a:ext cx="426452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 b="0"/>
            </a:pPr>
            <a:r>
              <a:t>False</a:t>
            </a:r>
          </a:p>
          <a:p>
            <a:pPr algn="l">
              <a:defRPr b="0"/>
            </a:pPr>
            <a:r>
              <a:t>(because 200 is NOT before 100)</a:t>
            </a:r>
          </a:p>
        </p:txBody>
      </p:sp>
      <p:sp>
        <p:nvSpPr>
          <p:cNvPr id="153" name="“cat” &lt; “dog”"/>
          <p:cNvSpPr txBox="1"/>
          <p:nvPr/>
        </p:nvSpPr>
        <p:spPr>
          <a:xfrm>
            <a:off x="494173" y="6165205"/>
            <a:ext cx="342602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“cat” &lt; “dog”</a:t>
            </a:r>
          </a:p>
        </p:txBody>
      </p:sp>
      <p:sp>
        <p:nvSpPr>
          <p:cNvPr id="154" name="Arrow"/>
          <p:cNvSpPr/>
          <p:nvPr/>
        </p:nvSpPr>
        <p:spPr>
          <a:xfrm>
            <a:off x="4127500" y="59302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5" name="Python can also compare strings"/>
          <p:cNvSpPr txBox="1"/>
          <p:nvPr/>
        </p:nvSpPr>
        <p:spPr>
          <a:xfrm>
            <a:off x="5606745" y="8508355"/>
            <a:ext cx="542925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200" b="0"/>
            </a:lvl1pPr>
          </a:lstStyle>
          <a:p>
            <a:r>
              <a:t>Python can also compare strings</a:t>
            </a:r>
          </a:p>
        </p:txBody>
      </p:sp>
      <p:sp>
        <p:nvSpPr>
          <p:cNvPr id="156" name="Sitting Cat"/>
          <p:cNvSpPr/>
          <p:nvPr/>
        </p:nvSpPr>
        <p:spPr>
          <a:xfrm>
            <a:off x="737338" y="7625398"/>
            <a:ext cx="699620" cy="572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5" h="21587" extrusionOk="0">
                <a:moveTo>
                  <a:pt x="17781" y="2"/>
                </a:moveTo>
                <a:cubicBezTo>
                  <a:pt x="17756" y="8"/>
                  <a:pt x="17731" y="21"/>
                  <a:pt x="17710" y="44"/>
                </a:cubicBezTo>
                <a:cubicBezTo>
                  <a:pt x="17322" y="478"/>
                  <a:pt x="16998" y="1143"/>
                  <a:pt x="16854" y="1697"/>
                </a:cubicBezTo>
                <a:cubicBezTo>
                  <a:pt x="16817" y="1842"/>
                  <a:pt x="16743" y="1962"/>
                  <a:pt x="16637" y="2041"/>
                </a:cubicBezTo>
                <a:cubicBezTo>
                  <a:pt x="15872" y="2594"/>
                  <a:pt x="15930" y="4148"/>
                  <a:pt x="15574" y="5512"/>
                </a:cubicBezTo>
                <a:cubicBezTo>
                  <a:pt x="15277" y="6638"/>
                  <a:pt x="14071" y="7073"/>
                  <a:pt x="13306" y="7429"/>
                </a:cubicBezTo>
                <a:cubicBezTo>
                  <a:pt x="12541" y="7791"/>
                  <a:pt x="7195" y="10380"/>
                  <a:pt x="7195" y="16547"/>
                </a:cubicBezTo>
                <a:cubicBezTo>
                  <a:pt x="7068" y="19307"/>
                  <a:pt x="6195" y="19796"/>
                  <a:pt x="4474" y="19796"/>
                </a:cubicBezTo>
                <a:cubicBezTo>
                  <a:pt x="2752" y="19796"/>
                  <a:pt x="1594" y="17805"/>
                  <a:pt x="1228" y="16922"/>
                </a:cubicBezTo>
                <a:cubicBezTo>
                  <a:pt x="776" y="15822"/>
                  <a:pt x="-319" y="16435"/>
                  <a:pt x="90" y="17529"/>
                </a:cubicBezTo>
                <a:cubicBezTo>
                  <a:pt x="420" y="18405"/>
                  <a:pt x="1859" y="21587"/>
                  <a:pt x="4612" y="21587"/>
                </a:cubicBezTo>
                <a:cubicBezTo>
                  <a:pt x="6806" y="21587"/>
                  <a:pt x="7880" y="20850"/>
                  <a:pt x="8225" y="20553"/>
                </a:cubicBezTo>
                <a:cubicBezTo>
                  <a:pt x="8294" y="20494"/>
                  <a:pt x="8390" y="20513"/>
                  <a:pt x="8432" y="20605"/>
                </a:cubicBezTo>
                <a:cubicBezTo>
                  <a:pt x="8677" y="21106"/>
                  <a:pt x="9086" y="21587"/>
                  <a:pt x="9606" y="21587"/>
                </a:cubicBezTo>
                <a:cubicBezTo>
                  <a:pt x="9606" y="21587"/>
                  <a:pt x="14480" y="21587"/>
                  <a:pt x="14847" y="21587"/>
                </a:cubicBezTo>
                <a:cubicBezTo>
                  <a:pt x="15214" y="21587"/>
                  <a:pt x="15420" y="21369"/>
                  <a:pt x="15436" y="20941"/>
                </a:cubicBezTo>
                <a:cubicBezTo>
                  <a:pt x="15452" y="20565"/>
                  <a:pt x="15265" y="20138"/>
                  <a:pt x="14840" y="20138"/>
                </a:cubicBezTo>
                <a:cubicBezTo>
                  <a:pt x="14038" y="20138"/>
                  <a:pt x="13740" y="19077"/>
                  <a:pt x="14389" y="18556"/>
                </a:cubicBezTo>
                <a:cubicBezTo>
                  <a:pt x="14915" y="18128"/>
                  <a:pt x="15495" y="17641"/>
                  <a:pt x="16069" y="17107"/>
                </a:cubicBezTo>
                <a:cubicBezTo>
                  <a:pt x="16127" y="17054"/>
                  <a:pt x="16206" y="17094"/>
                  <a:pt x="16222" y="17173"/>
                </a:cubicBezTo>
                <a:cubicBezTo>
                  <a:pt x="16519" y="18800"/>
                  <a:pt x="17126" y="21587"/>
                  <a:pt x="17796" y="21587"/>
                </a:cubicBezTo>
                <a:cubicBezTo>
                  <a:pt x="18742" y="21587"/>
                  <a:pt x="18470" y="21587"/>
                  <a:pt x="18847" y="21587"/>
                </a:cubicBezTo>
                <a:cubicBezTo>
                  <a:pt x="19224" y="21587"/>
                  <a:pt x="19437" y="21356"/>
                  <a:pt x="19437" y="20908"/>
                </a:cubicBezTo>
                <a:cubicBezTo>
                  <a:pt x="19437" y="20512"/>
                  <a:pt x="19220" y="20151"/>
                  <a:pt x="18779" y="20066"/>
                </a:cubicBezTo>
                <a:cubicBezTo>
                  <a:pt x="18582" y="20026"/>
                  <a:pt x="18417" y="19854"/>
                  <a:pt x="18364" y="19611"/>
                </a:cubicBezTo>
                <a:cubicBezTo>
                  <a:pt x="18146" y="18655"/>
                  <a:pt x="18051" y="16896"/>
                  <a:pt x="18115" y="15005"/>
                </a:cubicBezTo>
                <a:cubicBezTo>
                  <a:pt x="18120" y="14900"/>
                  <a:pt x="18151" y="14808"/>
                  <a:pt x="18204" y="14729"/>
                </a:cubicBezTo>
                <a:cubicBezTo>
                  <a:pt x="19065" y="13537"/>
                  <a:pt x="19666" y="12212"/>
                  <a:pt x="19666" y="10809"/>
                </a:cubicBezTo>
                <a:cubicBezTo>
                  <a:pt x="19666" y="8826"/>
                  <a:pt x="18890" y="8267"/>
                  <a:pt x="19325" y="6224"/>
                </a:cubicBezTo>
                <a:cubicBezTo>
                  <a:pt x="19517" y="5335"/>
                  <a:pt x="20101" y="5182"/>
                  <a:pt x="20101" y="5182"/>
                </a:cubicBezTo>
                <a:cubicBezTo>
                  <a:pt x="20101" y="5182"/>
                  <a:pt x="21223" y="5353"/>
                  <a:pt x="21100" y="3871"/>
                </a:cubicBezTo>
                <a:cubicBezTo>
                  <a:pt x="21095" y="3812"/>
                  <a:pt x="21105" y="3753"/>
                  <a:pt x="21132" y="3700"/>
                </a:cubicBezTo>
                <a:cubicBezTo>
                  <a:pt x="21206" y="3595"/>
                  <a:pt x="21238" y="3489"/>
                  <a:pt x="21260" y="3404"/>
                </a:cubicBezTo>
                <a:cubicBezTo>
                  <a:pt x="21281" y="3298"/>
                  <a:pt x="21233" y="3192"/>
                  <a:pt x="21153" y="3152"/>
                </a:cubicBezTo>
                <a:cubicBezTo>
                  <a:pt x="20829" y="2994"/>
                  <a:pt x="20298" y="2646"/>
                  <a:pt x="19905" y="2080"/>
                </a:cubicBezTo>
                <a:cubicBezTo>
                  <a:pt x="19581" y="1605"/>
                  <a:pt x="18757" y="1566"/>
                  <a:pt x="18332" y="1586"/>
                </a:cubicBezTo>
                <a:cubicBezTo>
                  <a:pt x="18189" y="1592"/>
                  <a:pt x="18066" y="1453"/>
                  <a:pt x="18055" y="1275"/>
                </a:cubicBezTo>
                <a:cubicBezTo>
                  <a:pt x="18044" y="1103"/>
                  <a:pt x="17997" y="596"/>
                  <a:pt x="17949" y="155"/>
                </a:cubicBezTo>
                <a:cubicBezTo>
                  <a:pt x="17937" y="46"/>
                  <a:pt x="17856" y="-13"/>
                  <a:pt x="17781" y="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7" name="Rectangle"/>
          <p:cNvSpPr/>
          <p:nvPr/>
        </p:nvSpPr>
        <p:spPr>
          <a:xfrm>
            <a:off x="196850" y="1498600"/>
            <a:ext cx="11256318" cy="3857179"/>
          </a:xfrm>
          <a:prstGeom prst="rect">
            <a:avLst/>
          </a:prstGeom>
          <a:solidFill>
            <a:srgbClr val="FFFFFF">
              <a:alpha val="8945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8" name="Dachshund"/>
          <p:cNvSpPr/>
          <p:nvPr/>
        </p:nvSpPr>
        <p:spPr>
          <a:xfrm>
            <a:off x="2736865" y="7680627"/>
            <a:ext cx="924454" cy="462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1" h="21585" extrusionOk="0">
                <a:moveTo>
                  <a:pt x="18106" y="2"/>
                </a:moveTo>
                <a:cubicBezTo>
                  <a:pt x="17983" y="-4"/>
                  <a:pt x="17853" y="6"/>
                  <a:pt x="17717" y="32"/>
                </a:cubicBezTo>
                <a:cubicBezTo>
                  <a:pt x="16627" y="244"/>
                  <a:pt x="16556" y="2255"/>
                  <a:pt x="16556" y="2255"/>
                </a:cubicBezTo>
                <a:cubicBezTo>
                  <a:pt x="15624" y="4513"/>
                  <a:pt x="14870" y="7613"/>
                  <a:pt x="13041" y="7899"/>
                </a:cubicBezTo>
                <a:cubicBezTo>
                  <a:pt x="11556" y="7683"/>
                  <a:pt x="6457" y="7216"/>
                  <a:pt x="5448" y="8041"/>
                </a:cubicBezTo>
                <a:cubicBezTo>
                  <a:pt x="4380" y="8914"/>
                  <a:pt x="1600" y="14388"/>
                  <a:pt x="470" y="14308"/>
                </a:cubicBezTo>
                <a:cubicBezTo>
                  <a:pt x="72" y="14280"/>
                  <a:pt x="0" y="14547"/>
                  <a:pt x="0" y="14547"/>
                </a:cubicBezTo>
                <a:cubicBezTo>
                  <a:pt x="0" y="14547"/>
                  <a:pt x="115" y="15068"/>
                  <a:pt x="470" y="15049"/>
                </a:cubicBezTo>
                <a:cubicBezTo>
                  <a:pt x="1450" y="14996"/>
                  <a:pt x="2081" y="14462"/>
                  <a:pt x="3510" y="12510"/>
                </a:cubicBezTo>
                <a:cubicBezTo>
                  <a:pt x="4198" y="11571"/>
                  <a:pt x="4852" y="11567"/>
                  <a:pt x="4852" y="11567"/>
                </a:cubicBezTo>
                <a:cubicBezTo>
                  <a:pt x="4852" y="11567"/>
                  <a:pt x="4626" y="13119"/>
                  <a:pt x="4718" y="14177"/>
                </a:cubicBezTo>
                <a:cubicBezTo>
                  <a:pt x="4811" y="15235"/>
                  <a:pt x="3810" y="15023"/>
                  <a:pt x="3678" y="15790"/>
                </a:cubicBezTo>
                <a:cubicBezTo>
                  <a:pt x="3546" y="16558"/>
                  <a:pt x="3690" y="16776"/>
                  <a:pt x="3730" y="17380"/>
                </a:cubicBezTo>
                <a:cubicBezTo>
                  <a:pt x="3787" y="18253"/>
                  <a:pt x="3798" y="19582"/>
                  <a:pt x="3775" y="19950"/>
                </a:cubicBezTo>
                <a:cubicBezTo>
                  <a:pt x="3753" y="20317"/>
                  <a:pt x="3681" y="20411"/>
                  <a:pt x="3686" y="20788"/>
                </a:cubicBezTo>
                <a:cubicBezTo>
                  <a:pt x="3693" y="21242"/>
                  <a:pt x="3955" y="21576"/>
                  <a:pt x="4139" y="21576"/>
                </a:cubicBezTo>
                <a:cubicBezTo>
                  <a:pt x="4324" y="21576"/>
                  <a:pt x="5228" y="21576"/>
                  <a:pt x="5228" y="21576"/>
                </a:cubicBezTo>
                <a:cubicBezTo>
                  <a:pt x="5228" y="21576"/>
                  <a:pt x="5159" y="20132"/>
                  <a:pt x="4733" y="19939"/>
                </a:cubicBezTo>
                <a:cubicBezTo>
                  <a:pt x="4610" y="19851"/>
                  <a:pt x="4446" y="17776"/>
                  <a:pt x="4837" y="16982"/>
                </a:cubicBezTo>
                <a:cubicBezTo>
                  <a:pt x="5170" y="16940"/>
                  <a:pt x="5670" y="16790"/>
                  <a:pt x="6094" y="16481"/>
                </a:cubicBezTo>
                <a:cubicBezTo>
                  <a:pt x="6321" y="17887"/>
                  <a:pt x="6467" y="19769"/>
                  <a:pt x="6472" y="20081"/>
                </a:cubicBezTo>
                <a:cubicBezTo>
                  <a:pt x="6477" y="20449"/>
                  <a:pt x="6401" y="20539"/>
                  <a:pt x="6446" y="20919"/>
                </a:cubicBezTo>
                <a:cubicBezTo>
                  <a:pt x="6500" y="21366"/>
                  <a:pt x="6715" y="21576"/>
                  <a:pt x="6899" y="21576"/>
                </a:cubicBezTo>
                <a:cubicBezTo>
                  <a:pt x="7084" y="21576"/>
                  <a:pt x="7933" y="21576"/>
                  <a:pt x="7933" y="21576"/>
                </a:cubicBezTo>
                <a:cubicBezTo>
                  <a:pt x="7933" y="21576"/>
                  <a:pt x="7833" y="20128"/>
                  <a:pt x="7391" y="19990"/>
                </a:cubicBezTo>
                <a:cubicBezTo>
                  <a:pt x="7261" y="19902"/>
                  <a:pt x="7211" y="18831"/>
                  <a:pt x="7435" y="17114"/>
                </a:cubicBezTo>
                <a:cubicBezTo>
                  <a:pt x="7527" y="16403"/>
                  <a:pt x="7894" y="15638"/>
                  <a:pt x="8301" y="14904"/>
                </a:cubicBezTo>
                <a:cubicBezTo>
                  <a:pt x="10492" y="15396"/>
                  <a:pt x="11907" y="16906"/>
                  <a:pt x="13314" y="17424"/>
                </a:cubicBezTo>
                <a:cubicBezTo>
                  <a:pt x="13313" y="18443"/>
                  <a:pt x="13355" y="19925"/>
                  <a:pt x="13594" y="20172"/>
                </a:cubicBezTo>
                <a:cubicBezTo>
                  <a:pt x="13748" y="20331"/>
                  <a:pt x="13611" y="21576"/>
                  <a:pt x="13886" y="21576"/>
                </a:cubicBezTo>
                <a:cubicBezTo>
                  <a:pt x="14098" y="21576"/>
                  <a:pt x="14990" y="21576"/>
                  <a:pt x="14990" y="21576"/>
                </a:cubicBezTo>
                <a:cubicBezTo>
                  <a:pt x="14990" y="21576"/>
                  <a:pt x="14866" y="20195"/>
                  <a:pt x="14507" y="20125"/>
                </a:cubicBezTo>
                <a:cubicBezTo>
                  <a:pt x="14382" y="20100"/>
                  <a:pt x="14390" y="18808"/>
                  <a:pt x="14536" y="17575"/>
                </a:cubicBezTo>
                <a:cubicBezTo>
                  <a:pt x="14746" y="17543"/>
                  <a:pt x="14954" y="17478"/>
                  <a:pt x="15156" y="17383"/>
                </a:cubicBezTo>
                <a:cubicBezTo>
                  <a:pt x="15320" y="18564"/>
                  <a:pt x="15579" y="20134"/>
                  <a:pt x="15801" y="20209"/>
                </a:cubicBezTo>
                <a:cubicBezTo>
                  <a:pt x="16114" y="20314"/>
                  <a:pt x="16122" y="21559"/>
                  <a:pt x="16400" y="21576"/>
                </a:cubicBezTo>
                <a:cubicBezTo>
                  <a:pt x="16721" y="21596"/>
                  <a:pt x="17462" y="21576"/>
                  <a:pt x="17462" y="21576"/>
                </a:cubicBezTo>
                <a:cubicBezTo>
                  <a:pt x="17462" y="21576"/>
                  <a:pt x="17244" y="20027"/>
                  <a:pt x="16831" y="19956"/>
                </a:cubicBezTo>
                <a:cubicBezTo>
                  <a:pt x="16681" y="19931"/>
                  <a:pt x="16454" y="18042"/>
                  <a:pt x="16522" y="16171"/>
                </a:cubicBezTo>
                <a:cubicBezTo>
                  <a:pt x="17404" y="14941"/>
                  <a:pt x="17978" y="13032"/>
                  <a:pt x="17925" y="10897"/>
                </a:cubicBezTo>
                <a:cubicBezTo>
                  <a:pt x="17887" y="9363"/>
                  <a:pt x="17948" y="8356"/>
                  <a:pt x="18057" y="7664"/>
                </a:cubicBezTo>
                <a:cubicBezTo>
                  <a:pt x="18290" y="8097"/>
                  <a:pt x="18539" y="8308"/>
                  <a:pt x="18678" y="8411"/>
                </a:cubicBezTo>
                <a:cubicBezTo>
                  <a:pt x="18929" y="8597"/>
                  <a:pt x="19352" y="8674"/>
                  <a:pt x="19193" y="8118"/>
                </a:cubicBezTo>
                <a:cubicBezTo>
                  <a:pt x="19078" y="7711"/>
                  <a:pt x="18974" y="6272"/>
                  <a:pt x="18928" y="5528"/>
                </a:cubicBezTo>
                <a:cubicBezTo>
                  <a:pt x="19287" y="5038"/>
                  <a:pt x="19957" y="5314"/>
                  <a:pt x="20370" y="5219"/>
                </a:cubicBezTo>
                <a:cubicBezTo>
                  <a:pt x="20827" y="5113"/>
                  <a:pt x="20844" y="4725"/>
                  <a:pt x="20844" y="4478"/>
                </a:cubicBezTo>
                <a:cubicBezTo>
                  <a:pt x="21231" y="4195"/>
                  <a:pt x="21600" y="3489"/>
                  <a:pt x="21477" y="2925"/>
                </a:cubicBezTo>
                <a:cubicBezTo>
                  <a:pt x="21354" y="2361"/>
                  <a:pt x="20317" y="1938"/>
                  <a:pt x="19948" y="1655"/>
                </a:cubicBezTo>
                <a:cubicBezTo>
                  <a:pt x="19579" y="1373"/>
                  <a:pt x="19492" y="773"/>
                  <a:pt x="19492" y="773"/>
                </a:cubicBezTo>
                <a:cubicBezTo>
                  <a:pt x="19492" y="773"/>
                  <a:pt x="18967" y="42"/>
                  <a:pt x="18106" y="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985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986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987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988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989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990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991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992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993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994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995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996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997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998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999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000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001" name="S[1:4]"/>
          <p:cNvSpPr txBox="1"/>
          <p:nvPr/>
        </p:nvSpPr>
        <p:spPr>
          <a:xfrm>
            <a:off x="2052269" y="5588000"/>
            <a:ext cx="231636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S[1:4]</a:t>
            </a:r>
          </a:p>
        </p:txBody>
      </p:sp>
      <p:sp>
        <p:nvSpPr>
          <p:cNvPr id="1002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1003" name="“IZZ”"/>
          <p:cNvSpPr txBox="1"/>
          <p:nvPr/>
        </p:nvSpPr>
        <p:spPr>
          <a:xfrm>
            <a:off x="7273209" y="5588000"/>
            <a:ext cx="1949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“IZZ”</a:t>
            </a:r>
          </a:p>
        </p:txBody>
      </p:sp>
      <p:sp>
        <p:nvSpPr>
          <p:cNvPr id="1004" name="Rectangle"/>
          <p:cNvSpPr/>
          <p:nvPr/>
        </p:nvSpPr>
        <p:spPr>
          <a:xfrm>
            <a:off x="3239826" y="1602432"/>
            <a:ext cx="2511052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007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008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009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010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011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012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013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014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015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016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017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018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019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020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021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022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023" name="S[1:4]"/>
          <p:cNvSpPr txBox="1"/>
          <p:nvPr/>
        </p:nvSpPr>
        <p:spPr>
          <a:xfrm>
            <a:off x="2052269" y="5588000"/>
            <a:ext cx="231636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S[1:4]</a:t>
            </a:r>
          </a:p>
        </p:txBody>
      </p:sp>
      <p:sp>
        <p:nvSpPr>
          <p:cNvPr id="1024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1025" name="“IZZ”"/>
          <p:cNvSpPr txBox="1"/>
          <p:nvPr/>
        </p:nvSpPr>
        <p:spPr>
          <a:xfrm>
            <a:off x="7273209" y="5588000"/>
            <a:ext cx="1949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“IZZ”</a:t>
            </a:r>
          </a:p>
        </p:txBody>
      </p:sp>
      <p:sp>
        <p:nvSpPr>
          <p:cNvPr id="1026" name="Rectangle"/>
          <p:cNvSpPr/>
          <p:nvPr/>
        </p:nvSpPr>
        <p:spPr>
          <a:xfrm>
            <a:off x="3239826" y="1602432"/>
            <a:ext cx="2511052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27" name="Circle"/>
          <p:cNvSpPr/>
          <p:nvPr/>
        </p:nvSpPr>
        <p:spPr>
          <a:xfrm>
            <a:off x="3287766" y="16433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28" name="Circle"/>
          <p:cNvSpPr/>
          <p:nvPr/>
        </p:nvSpPr>
        <p:spPr>
          <a:xfrm>
            <a:off x="6011243" y="16179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031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032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033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034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035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036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037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038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039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040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041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042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043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044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045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046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047" name="S[1:4]"/>
          <p:cNvSpPr txBox="1"/>
          <p:nvPr/>
        </p:nvSpPr>
        <p:spPr>
          <a:xfrm>
            <a:off x="2052269" y="5588000"/>
            <a:ext cx="231636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S[1:4]</a:t>
            </a:r>
          </a:p>
        </p:txBody>
      </p:sp>
      <p:sp>
        <p:nvSpPr>
          <p:cNvPr id="1048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1049" name="“IZZ”"/>
          <p:cNvSpPr txBox="1"/>
          <p:nvPr/>
        </p:nvSpPr>
        <p:spPr>
          <a:xfrm>
            <a:off x="7273209" y="5588000"/>
            <a:ext cx="1949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“IZZ”</a:t>
            </a:r>
          </a:p>
        </p:txBody>
      </p:sp>
      <p:sp>
        <p:nvSpPr>
          <p:cNvPr id="1050" name="Rectangle"/>
          <p:cNvSpPr/>
          <p:nvPr/>
        </p:nvSpPr>
        <p:spPr>
          <a:xfrm>
            <a:off x="3239826" y="1602432"/>
            <a:ext cx="2511052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51" name="Circle"/>
          <p:cNvSpPr/>
          <p:nvPr/>
        </p:nvSpPr>
        <p:spPr>
          <a:xfrm>
            <a:off x="3287766" y="16433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52" name="Circle"/>
          <p:cNvSpPr/>
          <p:nvPr/>
        </p:nvSpPr>
        <p:spPr>
          <a:xfrm>
            <a:off x="6011243" y="16179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55" name="Connection Line"/>
          <p:cNvSpPr/>
          <p:nvPr/>
        </p:nvSpPr>
        <p:spPr>
          <a:xfrm>
            <a:off x="6404504" y="616619"/>
            <a:ext cx="1305769" cy="774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575" extrusionOk="0">
                <a:moveTo>
                  <a:pt x="21600" y="563"/>
                </a:moveTo>
                <a:cubicBezTo>
                  <a:pt x="9329" y="-2025"/>
                  <a:pt x="2129" y="4312"/>
                  <a:pt x="0" y="19575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054" name="start is “inclusive”…"/>
          <p:cNvSpPr txBox="1"/>
          <p:nvPr/>
        </p:nvSpPr>
        <p:spPr>
          <a:xfrm>
            <a:off x="7975054" y="298772"/>
            <a:ext cx="238869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start is “inclusive”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end is “exclusive”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058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059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060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061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062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063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064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065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066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067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068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069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070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071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072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073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074" name="S[1:4]"/>
          <p:cNvSpPr txBox="1"/>
          <p:nvPr/>
        </p:nvSpPr>
        <p:spPr>
          <a:xfrm>
            <a:off x="2052269" y="5588000"/>
            <a:ext cx="231636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S[1:4]</a:t>
            </a:r>
          </a:p>
        </p:txBody>
      </p:sp>
      <p:sp>
        <p:nvSpPr>
          <p:cNvPr id="1075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1076" name="“IZZ”"/>
          <p:cNvSpPr txBox="1"/>
          <p:nvPr/>
        </p:nvSpPr>
        <p:spPr>
          <a:xfrm>
            <a:off x="7273209" y="5588000"/>
            <a:ext cx="1949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“IZZ”</a:t>
            </a:r>
          </a:p>
        </p:txBody>
      </p:sp>
      <p:sp>
        <p:nvSpPr>
          <p:cNvPr id="1077" name="Rectangle"/>
          <p:cNvSpPr/>
          <p:nvPr/>
        </p:nvSpPr>
        <p:spPr>
          <a:xfrm>
            <a:off x="3239826" y="1602432"/>
            <a:ext cx="2511052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78" name="Circle"/>
          <p:cNvSpPr/>
          <p:nvPr/>
        </p:nvSpPr>
        <p:spPr>
          <a:xfrm>
            <a:off x="3287766" y="16433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79" name="Circle"/>
          <p:cNvSpPr/>
          <p:nvPr/>
        </p:nvSpPr>
        <p:spPr>
          <a:xfrm>
            <a:off x="6011243" y="16179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80" name="Many different slices give the same result:…"/>
          <p:cNvSpPr txBox="1"/>
          <p:nvPr/>
        </p:nvSpPr>
        <p:spPr>
          <a:xfrm>
            <a:off x="3661639" y="7537772"/>
            <a:ext cx="529872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Many different slices give the same result: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S[1:4] == S[1:-1] == S[-4:4] == S[-4:-1]</a:t>
            </a:r>
          </a:p>
        </p:txBody>
      </p:sp>
      <p:sp>
        <p:nvSpPr>
          <p:cNvPr id="1081" name="Circle"/>
          <p:cNvSpPr/>
          <p:nvPr/>
        </p:nvSpPr>
        <p:spPr>
          <a:xfrm>
            <a:off x="3287766" y="28371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82" name="Circle"/>
          <p:cNvSpPr/>
          <p:nvPr/>
        </p:nvSpPr>
        <p:spPr>
          <a:xfrm>
            <a:off x="6011244" y="28117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085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086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087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088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089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090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091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092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093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094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095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096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097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098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099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100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101" name="S[1:100]"/>
          <p:cNvSpPr txBox="1"/>
          <p:nvPr/>
        </p:nvSpPr>
        <p:spPr>
          <a:xfrm>
            <a:off x="1150569" y="5588000"/>
            <a:ext cx="305038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latin typeface="Menlo"/>
                <a:ea typeface="Menlo"/>
                <a:cs typeface="Menlo"/>
                <a:sym typeface="Menlo"/>
              </a:defRPr>
            </a:pPr>
            <a:r>
              <a:t>S[1: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</a:t>
            </a:r>
            <a:r>
              <a:t>]</a:t>
            </a:r>
          </a:p>
        </p:txBody>
      </p:sp>
      <p:sp>
        <p:nvSpPr>
          <p:cNvPr id="1102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1103" name="“IZZA”"/>
          <p:cNvSpPr txBox="1"/>
          <p:nvPr/>
        </p:nvSpPr>
        <p:spPr>
          <a:xfrm>
            <a:off x="7273209" y="5588000"/>
            <a:ext cx="231636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“IZZA”</a:t>
            </a:r>
          </a:p>
        </p:txBody>
      </p:sp>
      <p:sp>
        <p:nvSpPr>
          <p:cNvPr id="1104" name="Rectangle"/>
          <p:cNvSpPr/>
          <p:nvPr/>
        </p:nvSpPr>
        <p:spPr>
          <a:xfrm>
            <a:off x="3239826" y="1602432"/>
            <a:ext cx="3467818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05" name="Slices don’t complain about out-of-range numbers.…"/>
          <p:cNvSpPr txBox="1"/>
          <p:nvPr/>
        </p:nvSpPr>
        <p:spPr>
          <a:xfrm>
            <a:off x="3102491" y="7537772"/>
            <a:ext cx="641702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Slices don’t complain about out-of-range numbers.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You just don’t get data for that part</a:t>
            </a:r>
          </a:p>
        </p:txBody>
      </p:sp>
      <p:sp>
        <p:nvSpPr>
          <p:cNvPr id="1106" name="Circle"/>
          <p:cNvSpPr/>
          <p:nvPr/>
        </p:nvSpPr>
        <p:spPr>
          <a:xfrm>
            <a:off x="3287766" y="16433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07" name="Circle"/>
          <p:cNvSpPr/>
          <p:nvPr/>
        </p:nvSpPr>
        <p:spPr>
          <a:xfrm>
            <a:off x="10989643" y="16179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110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111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112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113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114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115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116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117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118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119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120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121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122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123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124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125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126" name="S[50:100]"/>
          <p:cNvSpPr txBox="1"/>
          <p:nvPr/>
        </p:nvSpPr>
        <p:spPr>
          <a:xfrm>
            <a:off x="1010869" y="5588000"/>
            <a:ext cx="341739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latin typeface="Menlo"/>
                <a:ea typeface="Menlo"/>
                <a:cs typeface="Menlo"/>
                <a:sym typeface="Menlo"/>
              </a:defRPr>
            </a:pPr>
            <a:r>
              <a:t>S[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50</a:t>
            </a:r>
            <a:r>
              <a:t>: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</a:t>
            </a:r>
            <a:r>
              <a:t>]</a:t>
            </a:r>
          </a:p>
        </p:txBody>
      </p:sp>
      <p:sp>
        <p:nvSpPr>
          <p:cNvPr id="1127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28" name="“”"/>
          <p:cNvSpPr txBox="1"/>
          <p:nvPr/>
        </p:nvSpPr>
        <p:spPr>
          <a:xfrm>
            <a:off x="7273209" y="5588000"/>
            <a:ext cx="84832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“”</a:t>
            </a:r>
          </a:p>
        </p:txBody>
      </p:sp>
      <p:sp>
        <p:nvSpPr>
          <p:cNvPr id="1129" name="Slices don’t complain about out-of-range numbers.…"/>
          <p:cNvSpPr txBox="1"/>
          <p:nvPr/>
        </p:nvSpPr>
        <p:spPr>
          <a:xfrm>
            <a:off x="3102491" y="7537772"/>
            <a:ext cx="641702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Slices don’t complain about out-of-range numbers.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You just don’t get data for that part</a:t>
            </a:r>
          </a:p>
        </p:txBody>
      </p:sp>
      <p:sp>
        <p:nvSpPr>
          <p:cNvPr id="1130" name="Circle"/>
          <p:cNvSpPr/>
          <p:nvPr/>
        </p:nvSpPr>
        <p:spPr>
          <a:xfrm>
            <a:off x="8748766" y="16433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31" name="Circle"/>
          <p:cNvSpPr/>
          <p:nvPr/>
        </p:nvSpPr>
        <p:spPr>
          <a:xfrm>
            <a:off x="10989643" y="16179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134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135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136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137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138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139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140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141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142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143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144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145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146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147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148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149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150" name="S[ : 2]"/>
          <p:cNvSpPr txBox="1"/>
          <p:nvPr/>
        </p:nvSpPr>
        <p:spPr>
          <a:xfrm>
            <a:off x="1569669" y="5588000"/>
            <a:ext cx="268337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latin typeface="Menlo"/>
                <a:ea typeface="Menlo"/>
                <a:cs typeface="Menlo"/>
                <a:sym typeface="Menlo"/>
              </a:defRPr>
            </a:pPr>
            <a:r>
              <a:t>S[ :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]</a:t>
            </a:r>
          </a:p>
        </p:txBody>
      </p:sp>
      <p:sp>
        <p:nvSpPr>
          <p:cNvPr id="1151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2" name="“PI”"/>
          <p:cNvSpPr txBox="1"/>
          <p:nvPr/>
        </p:nvSpPr>
        <p:spPr>
          <a:xfrm>
            <a:off x="7273209" y="5588000"/>
            <a:ext cx="158234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“PI”</a:t>
            </a:r>
          </a:p>
        </p:txBody>
      </p:sp>
      <p:sp>
        <p:nvSpPr>
          <p:cNvPr id="1153" name="Rectangle"/>
          <p:cNvSpPr/>
          <p:nvPr/>
        </p:nvSpPr>
        <p:spPr>
          <a:xfrm>
            <a:off x="2300869" y="1602432"/>
            <a:ext cx="1756943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4" name="Feel free to leave out one of the numbers in the slice"/>
          <p:cNvSpPr txBox="1"/>
          <p:nvPr/>
        </p:nvSpPr>
        <p:spPr>
          <a:xfrm>
            <a:off x="2982611" y="7715572"/>
            <a:ext cx="66567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Feel free to leave out one of the numbers in the slice</a:t>
            </a:r>
          </a:p>
        </p:txBody>
      </p:sp>
      <p:sp>
        <p:nvSpPr>
          <p:cNvPr id="1155" name="Circle"/>
          <p:cNvSpPr/>
          <p:nvPr/>
        </p:nvSpPr>
        <p:spPr>
          <a:xfrm>
            <a:off x="4195592" y="16179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158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159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160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161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162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163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164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165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166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167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168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169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170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171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172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173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174" name="S[2 : ]"/>
          <p:cNvSpPr txBox="1"/>
          <p:nvPr/>
        </p:nvSpPr>
        <p:spPr>
          <a:xfrm>
            <a:off x="1569669" y="5588000"/>
            <a:ext cx="268337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latin typeface="Menlo"/>
                <a:ea typeface="Menlo"/>
                <a:cs typeface="Menlo"/>
                <a:sym typeface="Menlo"/>
              </a:defRPr>
            </a:pPr>
            <a:r>
              <a:t>S[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 </a:t>
            </a:r>
            <a:r>
              <a:t>: ]</a:t>
            </a:r>
          </a:p>
        </p:txBody>
      </p:sp>
      <p:sp>
        <p:nvSpPr>
          <p:cNvPr id="1175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76" name="“ZZA”"/>
          <p:cNvSpPr txBox="1"/>
          <p:nvPr/>
        </p:nvSpPr>
        <p:spPr>
          <a:xfrm>
            <a:off x="7273209" y="5588000"/>
            <a:ext cx="1949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“ZZA”</a:t>
            </a:r>
          </a:p>
        </p:txBody>
      </p:sp>
      <p:sp>
        <p:nvSpPr>
          <p:cNvPr id="1177" name="Rectangle"/>
          <p:cNvSpPr/>
          <p:nvPr/>
        </p:nvSpPr>
        <p:spPr>
          <a:xfrm>
            <a:off x="3941005" y="1602432"/>
            <a:ext cx="2748829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78" name="Feel free to leave out one of the numbers in the slice"/>
          <p:cNvSpPr txBox="1"/>
          <p:nvPr/>
        </p:nvSpPr>
        <p:spPr>
          <a:xfrm>
            <a:off x="2982611" y="7715572"/>
            <a:ext cx="66567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Feel free to leave out one of the numbers in the slice</a:t>
            </a:r>
          </a:p>
        </p:txBody>
      </p:sp>
      <p:sp>
        <p:nvSpPr>
          <p:cNvPr id="1179" name="Circle"/>
          <p:cNvSpPr/>
          <p:nvPr/>
        </p:nvSpPr>
        <p:spPr>
          <a:xfrm>
            <a:off x="4195592" y="16179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182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183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184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185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186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187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188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189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190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191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192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193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194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195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196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197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198" name="S[2 : ]"/>
          <p:cNvSpPr txBox="1"/>
          <p:nvPr/>
        </p:nvSpPr>
        <p:spPr>
          <a:xfrm>
            <a:off x="1569669" y="5588000"/>
            <a:ext cx="268337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latin typeface="Menlo"/>
                <a:ea typeface="Menlo"/>
                <a:cs typeface="Menlo"/>
                <a:sym typeface="Menlo"/>
              </a:defRPr>
            </a:pPr>
            <a:r>
              <a:t>S[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 </a:t>
            </a:r>
            <a:r>
              <a:t>: ]</a:t>
            </a:r>
          </a:p>
        </p:txBody>
      </p:sp>
      <p:sp>
        <p:nvSpPr>
          <p:cNvPr id="1199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00" name="“ZZA”"/>
          <p:cNvSpPr txBox="1"/>
          <p:nvPr/>
        </p:nvSpPr>
        <p:spPr>
          <a:xfrm>
            <a:off x="7273209" y="5588000"/>
            <a:ext cx="1949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“ZZA”</a:t>
            </a:r>
          </a:p>
        </p:txBody>
      </p:sp>
      <p:sp>
        <p:nvSpPr>
          <p:cNvPr id="1201" name="Rectangle"/>
          <p:cNvSpPr/>
          <p:nvPr/>
        </p:nvSpPr>
        <p:spPr>
          <a:xfrm>
            <a:off x="3941005" y="1602432"/>
            <a:ext cx="2748829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02" name="Circle"/>
          <p:cNvSpPr/>
          <p:nvPr/>
        </p:nvSpPr>
        <p:spPr>
          <a:xfrm>
            <a:off x="4195592" y="16179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03" name="Inclusive start and exclusive end makes it easier to split and inject things"/>
          <p:cNvSpPr txBox="1"/>
          <p:nvPr/>
        </p:nvSpPr>
        <p:spPr>
          <a:xfrm>
            <a:off x="1807464" y="7715572"/>
            <a:ext cx="90070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Inclusive start and exclusive end makes it easier to split and inject things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206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207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208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209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210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211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212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213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214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215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216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217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218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219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220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221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222" name="S[:3] + “…” + S[3:]"/>
          <p:cNvSpPr txBox="1"/>
          <p:nvPr/>
        </p:nvSpPr>
        <p:spPr>
          <a:xfrm>
            <a:off x="407902" y="5821174"/>
            <a:ext cx="621584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200" b="0">
                <a:latin typeface="Menlo"/>
                <a:ea typeface="Menlo"/>
                <a:cs typeface="Menlo"/>
                <a:sym typeface="Menlo"/>
              </a:defRPr>
            </a:pPr>
            <a:r>
              <a:t>S[: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] + “…” + S[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:]</a:t>
            </a:r>
          </a:p>
        </p:txBody>
      </p:sp>
      <p:sp>
        <p:nvSpPr>
          <p:cNvPr id="1223" name="“PIZ...ZA”"/>
          <p:cNvSpPr txBox="1"/>
          <p:nvPr/>
        </p:nvSpPr>
        <p:spPr>
          <a:xfrm>
            <a:off x="9257268" y="5821174"/>
            <a:ext cx="332564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“PIZ...ZA”</a:t>
            </a:r>
          </a:p>
        </p:txBody>
      </p:sp>
      <p:sp>
        <p:nvSpPr>
          <p:cNvPr id="1224" name="Rectangle"/>
          <p:cNvSpPr/>
          <p:nvPr/>
        </p:nvSpPr>
        <p:spPr>
          <a:xfrm>
            <a:off x="4927338" y="1602432"/>
            <a:ext cx="1762496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25" name="Inclusive start and exclusive end makes it easier to split and inject things"/>
          <p:cNvSpPr txBox="1"/>
          <p:nvPr/>
        </p:nvSpPr>
        <p:spPr>
          <a:xfrm>
            <a:off x="1807464" y="7715572"/>
            <a:ext cx="90070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Inclusive start and exclusive end makes it easier to split and inject things</a:t>
            </a:r>
          </a:p>
        </p:txBody>
      </p:sp>
      <p:sp>
        <p:nvSpPr>
          <p:cNvPr id="1226" name="Circle"/>
          <p:cNvSpPr/>
          <p:nvPr/>
        </p:nvSpPr>
        <p:spPr>
          <a:xfrm>
            <a:off x="5103417" y="16179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27" name="Rectangle"/>
          <p:cNvSpPr/>
          <p:nvPr/>
        </p:nvSpPr>
        <p:spPr>
          <a:xfrm>
            <a:off x="2300869" y="1602432"/>
            <a:ext cx="2481864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28" name="Arrow"/>
          <p:cNvSpPr/>
          <p:nvPr/>
        </p:nvSpPr>
        <p:spPr>
          <a:xfrm>
            <a:off x="6815937" y="5548124"/>
            <a:ext cx="224914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31" name="Connection Line"/>
          <p:cNvSpPr/>
          <p:nvPr/>
        </p:nvSpPr>
        <p:spPr>
          <a:xfrm>
            <a:off x="4880504" y="781719"/>
            <a:ext cx="1305769" cy="774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575" extrusionOk="0">
                <a:moveTo>
                  <a:pt x="21600" y="563"/>
                </a:moveTo>
                <a:cubicBezTo>
                  <a:pt x="9329" y="-2025"/>
                  <a:pt x="2129" y="4312"/>
                  <a:pt x="0" y="19575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230" name="let’s inject “…” here"/>
          <p:cNvSpPr txBox="1"/>
          <p:nvPr/>
        </p:nvSpPr>
        <p:spPr>
          <a:xfrm>
            <a:off x="6435880" y="573275"/>
            <a:ext cx="260285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let’s inject “…” here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omparis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Comparison</a:t>
            </a:r>
          </a:p>
        </p:txBody>
      </p:sp>
      <p:sp>
        <p:nvSpPr>
          <p:cNvPr id="161" name="1 &lt; 2"/>
          <p:cNvSpPr txBox="1"/>
          <p:nvPr/>
        </p:nvSpPr>
        <p:spPr>
          <a:xfrm>
            <a:off x="2198985" y="1987550"/>
            <a:ext cx="141863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1 &lt; 2</a:t>
            </a:r>
          </a:p>
        </p:txBody>
      </p:sp>
      <p:sp>
        <p:nvSpPr>
          <p:cNvPr id="162" name="Arrow"/>
          <p:cNvSpPr/>
          <p:nvPr/>
        </p:nvSpPr>
        <p:spPr>
          <a:xfrm>
            <a:off x="4127500" y="1752600"/>
            <a:ext cx="1946226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3" name="True…"/>
          <p:cNvSpPr txBox="1"/>
          <p:nvPr/>
        </p:nvSpPr>
        <p:spPr>
          <a:xfrm>
            <a:off x="6351828" y="2008784"/>
            <a:ext cx="291703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 b="0"/>
            </a:pPr>
            <a:r>
              <a:t>True</a:t>
            </a:r>
          </a:p>
          <a:p>
            <a:pPr algn="l">
              <a:defRPr b="0"/>
            </a:pPr>
            <a:r>
              <a:t>(because 1 is before 2)</a:t>
            </a:r>
          </a:p>
        </p:txBody>
      </p:sp>
      <p:sp>
        <p:nvSpPr>
          <p:cNvPr id="164" name="200 &lt; 100"/>
          <p:cNvSpPr txBox="1"/>
          <p:nvPr/>
        </p:nvSpPr>
        <p:spPr>
          <a:xfrm>
            <a:off x="1104170" y="3853805"/>
            <a:ext cx="263783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200 &lt; 100</a:t>
            </a:r>
          </a:p>
        </p:txBody>
      </p:sp>
      <p:sp>
        <p:nvSpPr>
          <p:cNvPr id="165" name="Arrow"/>
          <p:cNvSpPr/>
          <p:nvPr/>
        </p:nvSpPr>
        <p:spPr>
          <a:xfrm>
            <a:off x="4127500" y="36188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6" name="False…"/>
          <p:cNvSpPr txBox="1"/>
          <p:nvPr/>
        </p:nvSpPr>
        <p:spPr>
          <a:xfrm>
            <a:off x="6351828" y="3875039"/>
            <a:ext cx="426452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 b="0"/>
            </a:pPr>
            <a:r>
              <a:t>False</a:t>
            </a:r>
          </a:p>
          <a:p>
            <a:pPr algn="l">
              <a:defRPr b="0"/>
            </a:pPr>
            <a:r>
              <a:t>(because 200 is NOT before 100)</a:t>
            </a:r>
          </a:p>
        </p:txBody>
      </p:sp>
      <p:sp>
        <p:nvSpPr>
          <p:cNvPr id="167" name="“cat” &lt; “dog”"/>
          <p:cNvSpPr txBox="1"/>
          <p:nvPr/>
        </p:nvSpPr>
        <p:spPr>
          <a:xfrm>
            <a:off x="494173" y="6165205"/>
            <a:ext cx="342602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“cat” &lt; “dog”</a:t>
            </a:r>
          </a:p>
        </p:txBody>
      </p:sp>
      <p:sp>
        <p:nvSpPr>
          <p:cNvPr id="168" name="Arrow"/>
          <p:cNvSpPr/>
          <p:nvPr/>
        </p:nvSpPr>
        <p:spPr>
          <a:xfrm>
            <a:off x="4127500" y="59302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9" name="Python can also compare strings"/>
          <p:cNvSpPr txBox="1"/>
          <p:nvPr/>
        </p:nvSpPr>
        <p:spPr>
          <a:xfrm>
            <a:off x="5606745" y="8508355"/>
            <a:ext cx="542925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200" b="0"/>
            </a:lvl1pPr>
          </a:lstStyle>
          <a:p>
            <a:r>
              <a:t>Python can also compare strings</a:t>
            </a:r>
          </a:p>
        </p:txBody>
      </p:sp>
      <p:sp>
        <p:nvSpPr>
          <p:cNvPr id="170" name="Sitting Cat"/>
          <p:cNvSpPr/>
          <p:nvPr/>
        </p:nvSpPr>
        <p:spPr>
          <a:xfrm>
            <a:off x="737338" y="7625398"/>
            <a:ext cx="699620" cy="572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5" h="21587" extrusionOk="0">
                <a:moveTo>
                  <a:pt x="17781" y="2"/>
                </a:moveTo>
                <a:cubicBezTo>
                  <a:pt x="17756" y="8"/>
                  <a:pt x="17731" y="21"/>
                  <a:pt x="17710" y="44"/>
                </a:cubicBezTo>
                <a:cubicBezTo>
                  <a:pt x="17322" y="478"/>
                  <a:pt x="16998" y="1143"/>
                  <a:pt x="16854" y="1697"/>
                </a:cubicBezTo>
                <a:cubicBezTo>
                  <a:pt x="16817" y="1842"/>
                  <a:pt x="16743" y="1962"/>
                  <a:pt x="16637" y="2041"/>
                </a:cubicBezTo>
                <a:cubicBezTo>
                  <a:pt x="15872" y="2594"/>
                  <a:pt x="15930" y="4148"/>
                  <a:pt x="15574" y="5512"/>
                </a:cubicBezTo>
                <a:cubicBezTo>
                  <a:pt x="15277" y="6638"/>
                  <a:pt x="14071" y="7073"/>
                  <a:pt x="13306" y="7429"/>
                </a:cubicBezTo>
                <a:cubicBezTo>
                  <a:pt x="12541" y="7791"/>
                  <a:pt x="7195" y="10380"/>
                  <a:pt x="7195" y="16547"/>
                </a:cubicBezTo>
                <a:cubicBezTo>
                  <a:pt x="7068" y="19307"/>
                  <a:pt x="6195" y="19796"/>
                  <a:pt x="4474" y="19796"/>
                </a:cubicBezTo>
                <a:cubicBezTo>
                  <a:pt x="2752" y="19796"/>
                  <a:pt x="1594" y="17805"/>
                  <a:pt x="1228" y="16922"/>
                </a:cubicBezTo>
                <a:cubicBezTo>
                  <a:pt x="776" y="15822"/>
                  <a:pt x="-319" y="16435"/>
                  <a:pt x="90" y="17529"/>
                </a:cubicBezTo>
                <a:cubicBezTo>
                  <a:pt x="420" y="18405"/>
                  <a:pt x="1859" y="21587"/>
                  <a:pt x="4612" y="21587"/>
                </a:cubicBezTo>
                <a:cubicBezTo>
                  <a:pt x="6806" y="21587"/>
                  <a:pt x="7880" y="20850"/>
                  <a:pt x="8225" y="20553"/>
                </a:cubicBezTo>
                <a:cubicBezTo>
                  <a:pt x="8294" y="20494"/>
                  <a:pt x="8390" y="20513"/>
                  <a:pt x="8432" y="20605"/>
                </a:cubicBezTo>
                <a:cubicBezTo>
                  <a:pt x="8677" y="21106"/>
                  <a:pt x="9086" y="21587"/>
                  <a:pt x="9606" y="21587"/>
                </a:cubicBezTo>
                <a:cubicBezTo>
                  <a:pt x="9606" y="21587"/>
                  <a:pt x="14480" y="21587"/>
                  <a:pt x="14847" y="21587"/>
                </a:cubicBezTo>
                <a:cubicBezTo>
                  <a:pt x="15214" y="21587"/>
                  <a:pt x="15420" y="21369"/>
                  <a:pt x="15436" y="20941"/>
                </a:cubicBezTo>
                <a:cubicBezTo>
                  <a:pt x="15452" y="20565"/>
                  <a:pt x="15265" y="20138"/>
                  <a:pt x="14840" y="20138"/>
                </a:cubicBezTo>
                <a:cubicBezTo>
                  <a:pt x="14038" y="20138"/>
                  <a:pt x="13740" y="19077"/>
                  <a:pt x="14389" y="18556"/>
                </a:cubicBezTo>
                <a:cubicBezTo>
                  <a:pt x="14915" y="18128"/>
                  <a:pt x="15495" y="17641"/>
                  <a:pt x="16069" y="17107"/>
                </a:cubicBezTo>
                <a:cubicBezTo>
                  <a:pt x="16127" y="17054"/>
                  <a:pt x="16206" y="17094"/>
                  <a:pt x="16222" y="17173"/>
                </a:cubicBezTo>
                <a:cubicBezTo>
                  <a:pt x="16519" y="18800"/>
                  <a:pt x="17126" y="21587"/>
                  <a:pt x="17796" y="21587"/>
                </a:cubicBezTo>
                <a:cubicBezTo>
                  <a:pt x="18742" y="21587"/>
                  <a:pt x="18470" y="21587"/>
                  <a:pt x="18847" y="21587"/>
                </a:cubicBezTo>
                <a:cubicBezTo>
                  <a:pt x="19224" y="21587"/>
                  <a:pt x="19437" y="21356"/>
                  <a:pt x="19437" y="20908"/>
                </a:cubicBezTo>
                <a:cubicBezTo>
                  <a:pt x="19437" y="20512"/>
                  <a:pt x="19220" y="20151"/>
                  <a:pt x="18779" y="20066"/>
                </a:cubicBezTo>
                <a:cubicBezTo>
                  <a:pt x="18582" y="20026"/>
                  <a:pt x="18417" y="19854"/>
                  <a:pt x="18364" y="19611"/>
                </a:cubicBezTo>
                <a:cubicBezTo>
                  <a:pt x="18146" y="18655"/>
                  <a:pt x="18051" y="16896"/>
                  <a:pt x="18115" y="15005"/>
                </a:cubicBezTo>
                <a:cubicBezTo>
                  <a:pt x="18120" y="14900"/>
                  <a:pt x="18151" y="14808"/>
                  <a:pt x="18204" y="14729"/>
                </a:cubicBezTo>
                <a:cubicBezTo>
                  <a:pt x="19065" y="13537"/>
                  <a:pt x="19666" y="12212"/>
                  <a:pt x="19666" y="10809"/>
                </a:cubicBezTo>
                <a:cubicBezTo>
                  <a:pt x="19666" y="8826"/>
                  <a:pt x="18890" y="8267"/>
                  <a:pt x="19325" y="6224"/>
                </a:cubicBezTo>
                <a:cubicBezTo>
                  <a:pt x="19517" y="5335"/>
                  <a:pt x="20101" y="5182"/>
                  <a:pt x="20101" y="5182"/>
                </a:cubicBezTo>
                <a:cubicBezTo>
                  <a:pt x="20101" y="5182"/>
                  <a:pt x="21223" y="5353"/>
                  <a:pt x="21100" y="3871"/>
                </a:cubicBezTo>
                <a:cubicBezTo>
                  <a:pt x="21095" y="3812"/>
                  <a:pt x="21105" y="3753"/>
                  <a:pt x="21132" y="3700"/>
                </a:cubicBezTo>
                <a:cubicBezTo>
                  <a:pt x="21206" y="3595"/>
                  <a:pt x="21238" y="3489"/>
                  <a:pt x="21260" y="3404"/>
                </a:cubicBezTo>
                <a:cubicBezTo>
                  <a:pt x="21281" y="3298"/>
                  <a:pt x="21233" y="3192"/>
                  <a:pt x="21153" y="3152"/>
                </a:cubicBezTo>
                <a:cubicBezTo>
                  <a:pt x="20829" y="2994"/>
                  <a:pt x="20298" y="2646"/>
                  <a:pt x="19905" y="2080"/>
                </a:cubicBezTo>
                <a:cubicBezTo>
                  <a:pt x="19581" y="1605"/>
                  <a:pt x="18757" y="1566"/>
                  <a:pt x="18332" y="1586"/>
                </a:cubicBezTo>
                <a:cubicBezTo>
                  <a:pt x="18189" y="1592"/>
                  <a:pt x="18066" y="1453"/>
                  <a:pt x="18055" y="1275"/>
                </a:cubicBezTo>
                <a:cubicBezTo>
                  <a:pt x="18044" y="1103"/>
                  <a:pt x="17997" y="596"/>
                  <a:pt x="17949" y="155"/>
                </a:cubicBezTo>
                <a:cubicBezTo>
                  <a:pt x="17937" y="46"/>
                  <a:pt x="17856" y="-13"/>
                  <a:pt x="17781" y="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1" name="Rectangle"/>
          <p:cNvSpPr/>
          <p:nvPr/>
        </p:nvSpPr>
        <p:spPr>
          <a:xfrm>
            <a:off x="196850" y="1498600"/>
            <a:ext cx="11256318" cy="3857179"/>
          </a:xfrm>
          <a:prstGeom prst="rect">
            <a:avLst/>
          </a:prstGeom>
          <a:solidFill>
            <a:srgbClr val="FFFFFF">
              <a:alpha val="8945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2" name="Dachshund"/>
          <p:cNvSpPr/>
          <p:nvPr/>
        </p:nvSpPr>
        <p:spPr>
          <a:xfrm>
            <a:off x="2736865" y="7680627"/>
            <a:ext cx="924454" cy="462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1" h="21585" extrusionOk="0">
                <a:moveTo>
                  <a:pt x="18106" y="2"/>
                </a:moveTo>
                <a:cubicBezTo>
                  <a:pt x="17983" y="-4"/>
                  <a:pt x="17853" y="6"/>
                  <a:pt x="17717" y="32"/>
                </a:cubicBezTo>
                <a:cubicBezTo>
                  <a:pt x="16627" y="244"/>
                  <a:pt x="16556" y="2255"/>
                  <a:pt x="16556" y="2255"/>
                </a:cubicBezTo>
                <a:cubicBezTo>
                  <a:pt x="15624" y="4513"/>
                  <a:pt x="14870" y="7613"/>
                  <a:pt x="13041" y="7899"/>
                </a:cubicBezTo>
                <a:cubicBezTo>
                  <a:pt x="11556" y="7683"/>
                  <a:pt x="6457" y="7216"/>
                  <a:pt x="5448" y="8041"/>
                </a:cubicBezTo>
                <a:cubicBezTo>
                  <a:pt x="4380" y="8914"/>
                  <a:pt x="1600" y="14388"/>
                  <a:pt x="470" y="14308"/>
                </a:cubicBezTo>
                <a:cubicBezTo>
                  <a:pt x="72" y="14280"/>
                  <a:pt x="0" y="14547"/>
                  <a:pt x="0" y="14547"/>
                </a:cubicBezTo>
                <a:cubicBezTo>
                  <a:pt x="0" y="14547"/>
                  <a:pt x="115" y="15068"/>
                  <a:pt x="470" y="15049"/>
                </a:cubicBezTo>
                <a:cubicBezTo>
                  <a:pt x="1450" y="14996"/>
                  <a:pt x="2081" y="14462"/>
                  <a:pt x="3510" y="12510"/>
                </a:cubicBezTo>
                <a:cubicBezTo>
                  <a:pt x="4198" y="11571"/>
                  <a:pt x="4852" y="11567"/>
                  <a:pt x="4852" y="11567"/>
                </a:cubicBezTo>
                <a:cubicBezTo>
                  <a:pt x="4852" y="11567"/>
                  <a:pt x="4626" y="13119"/>
                  <a:pt x="4718" y="14177"/>
                </a:cubicBezTo>
                <a:cubicBezTo>
                  <a:pt x="4811" y="15235"/>
                  <a:pt x="3810" y="15023"/>
                  <a:pt x="3678" y="15790"/>
                </a:cubicBezTo>
                <a:cubicBezTo>
                  <a:pt x="3546" y="16558"/>
                  <a:pt x="3690" y="16776"/>
                  <a:pt x="3730" y="17380"/>
                </a:cubicBezTo>
                <a:cubicBezTo>
                  <a:pt x="3787" y="18253"/>
                  <a:pt x="3798" y="19582"/>
                  <a:pt x="3775" y="19950"/>
                </a:cubicBezTo>
                <a:cubicBezTo>
                  <a:pt x="3753" y="20317"/>
                  <a:pt x="3681" y="20411"/>
                  <a:pt x="3686" y="20788"/>
                </a:cubicBezTo>
                <a:cubicBezTo>
                  <a:pt x="3693" y="21242"/>
                  <a:pt x="3955" y="21576"/>
                  <a:pt x="4139" y="21576"/>
                </a:cubicBezTo>
                <a:cubicBezTo>
                  <a:pt x="4324" y="21576"/>
                  <a:pt x="5228" y="21576"/>
                  <a:pt x="5228" y="21576"/>
                </a:cubicBezTo>
                <a:cubicBezTo>
                  <a:pt x="5228" y="21576"/>
                  <a:pt x="5159" y="20132"/>
                  <a:pt x="4733" y="19939"/>
                </a:cubicBezTo>
                <a:cubicBezTo>
                  <a:pt x="4610" y="19851"/>
                  <a:pt x="4446" y="17776"/>
                  <a:pt x="4837" y="16982"/>
                </a:cubicBezTo>
                <a:cubicBezTo>
                  <a:pt x="5170" y="16940"/>
                  <a:pt x="5670" y="16790"/>
                  <a:pt x="6094" y="16481"/>
                </a:cubicBezTo>
                <a:cubicBezTo>
                  <a:pt x="6321" y="17887"/>
                  <a:pt x="6467" y="19769"/>
                  <a:pt x="6472" y="20081"/>
                </a:cubicBezTo>
                <a:cubicBezTo>
                  <a:pt x="6477" y="20449"/>
                  <a:pt x="6401" y="20539"/>
                  <a:pt x="6446" y="20919"/>
                </a:cubicBezTo>
                <a:cubicBezTo>
                  <a:pt x="6500" y="21366"/>
                  <a:pt x="6715" y="21576"/>
                  <a:pt x="6899" y="21576"/>
                </a:cubicBezTo>
                <a:cubicBezTo>
                  <a:pt x="7084" y="21576"/>
                  <a:pt x="7933" y="21576"/>
                  <a:pt x="7933" y="21576"/>
                </a:cubicBezTo>
                <a:cubicBezTo>
                  <a:pt x="7933" y="21576"/>
                  <a:pt x="7833" y="20128"/>
                  <a:pt x="7391" y="19990"/>
                </a:cubicBezTo>
                <a:cubicBezTo>
                  <a:pt x="7261" y="19902"/>
                  <a:pt x="7211" y="18831"/>
                  <a:pt x="7435" y="17114"/>
                </a:cubicBezTo>
                <a:cubicBezTo>
                  <a:pt x="7527" y="16403"/>
                  <a:pt x="7894" y="15638"/>
                  <a:pt x="8301" y="14904"/>
                </a:cubicBezTo>
                <a:cubicBezTo>
                  <a:pt x="10492" y="15396"/>
                  <a:pt x="11907" y="16906"/>
                  <a:pt x="13314" y="17424"/>
                </a:cubicBezTo>
                <a:cubicBezTo>
                  <a:pt x="13313" y="18443"/>
                  <a:pt x="13355" y="19925"/>
                  <a:pt x="13594" y="20172"/>
                </a:cubicBezTo>
                <a:cubicBezTo>
                  <a:pt x="13748" y="20331"/>
                  <a:pt x="13611" y="21576"/>
                  <a:pt x="13886" y="21576"/>
                </a:cubicBezTo>
                <a:cubicBezTo>
                  <a:pt x="14098" y="21576"/>
                  <a:pt x="14990" y="21576"/>
                  <a:pt x="14990" y="21576"/>
                </a:cubicBezTo>
                <a:cubicBezTo>
                  <a:pt x="14990" y="21576"/>
                  <a:pt x="14866" y="20195"/>
                  <a:pt x="14507" y="20125"/>
                </a:cubicBezTo>
                <a:cubicBezTo>
                  <a:pt x="14382" y="20100"/>
                  <a:pt x="14390" y="18808"/>
                  <a:pt x="14536" y="17575"/>
                </a:cubicBezTo>
                <a:cubicBezTo>
                  <a:pt x="14746" y="17543"/>
                  <a:pt x="14954" y="17478"/>
                  <a:pt x="15156" y="17383"/>
                </a:cubicBezTo>
                <a:cubicBezTo>
                  <a:pt x="15320" y="18564"/>
                  <a:pt x="15579" y="20134"/>
                  <a:pt x="15801" y="20209"/>
                </a:cubicBezTo>
                <a:cubicBezTo>
                  <a:pt x="16114" y="20314"/>
                  <a:pt x="16122" y="21559"/>
                  <a:pt x="16400" y="21576"/>
                </a:cubicBezTo>
                <a:cubicBezTo>
                  <a:pt x="16721" y="21596"/>
                  <a:pt x="17462" y="21576"/>
                  <a:pt x="17462" y="21576"/>
                </a:cubicBezTo>
                <a:cubicBezTo>
                  <a:pt x="17462" y="21576"/>
                  <a:pt x="17244" y="20027"/>
                  <a:pt x="16831" y="19956"/>
                </a:cubicBezTo>
                <a:cubicBezTo>
                  <a:pt x="16681" y="19931"/>
                  <a:pt x="16454" y="18042"/>
                  <a:pt x="16522" y="16171"/>
                </a:cubicBezTo>
                <a:cubicBezTo>
                  <a:pt x="17404" y="14941"/>
                  <a:pt x="17978" y="13032"/>
                  <a:pt x="17925" y="10897"/>
                </a:cubicBezTo>
                <a:cubicBezTo>
                  <a:pt x="17887" y="9363"/>
                  <a:pt x="17948" y="8356"/>
                  <a:pt x="18057" y="7664"/>
                </a:cubicBezTo>
                <a:cubicBezTo>
                  <a:pt x="18290" y="8097"/>
                  <a:pt x="18539" y="8308"/>
                  <a:pt x="18678" y="8411"/>
                </a:cubicBezTo>
                <a:cubicBezTo>
                  <a:pt x="18929" y="8597"/>
                  <a:pt x="19352" y="8674"/>
                  <a:pt x="19193" y="8118"/>
                </a:cubicBezTo>
                <a:cubicBezTo>
                  <a:pt x="19078" y="7711"/>
                  <a:pt x="18974" y="6272"/>
                  <a:pt x="18928" y="5528"/>
                </a:cubicBezTo>
                <a:cubicBezTo>
                  <a:pt x="19287" y="5038"/>
                  <a:pt x="19957" y="5314"/>
                  <a:pt x="20370" y="5219"/>
                </a:cubicBezTo>
                <a:cubicBezTo>
                  <a:pt x="20827" y="5113"/>
                  <a:pt x="20844" y="4725"/>
                  <a:pt x="20844" y="4478"/>
                </a:cubicBezTo>
                <a:cubicBezTo>
                  <a:pt x="21231" y="4195"/>
                  <a:pt x="21600" y="3489"/>
                  <a:pt x="21477" y="2925"/>
                </a:cubicBezTo>
                <a:cubicBezTo>
                  <a:pt x="21354" y="2361"/>
                  <a:pt x="20317" y="1938"/>
                  <a:pt x="19948" y="1655"/>
                </a:cubicBezTo>
                <a:cubicBezTo>
                  <a:pt x="19579" y="1373"/>
                  <a:pt x="19492" y="773"/>
                  <a:pt x="19492" y="773"/>
                </a:cubicBezTo>
                <a:cubicBezTo>
                  <a:pt x="19492" y="773"/>
                  <a:pt x="18967" y="42"/>
                  <a:pt x="18106" y="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3" name="True…"/>
          <p:cNvSpPr txBox="1"/>
          <p:nvPr/>
        </p:nvSpPr>
        <p:spPr>
          <a:xfrm>
            <a:off x="6351828" y="6186439"/>
            <a:ext cx="6001347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 b="0"/>
            </a:pPr>
            <a:r>
              <a:t>True</a:t>
            </a:r>
          </a:p>
          <a:p>
            <a:pPr algn="l">
              <a:defRPr b="0"/>
            </a:pPr>
            <a:r>
              <a:t>(because “cat” is before “dog” in the dictionary)</a:t>
            </a:r>
          </a:p>
        </p:txBody>
      </p:sp>
      <p:sp>
        <p:nvSpPr>
          <p:cNvPr id="174" name="Dingbat Check"/>
          <p:cNvSpPr/>
          <p:nvPr/>
        </p:nvSpPr>
        <p:spPr>
          <a:xfrm>
            <a:off x="2955809" y="8472439"/>
            <a:ext cx="486566" cy="462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5" name="Dingbat X"/>
          <p:cNvSpPr/>
          <p:nvPr/>
        </p:nvSpPr>
        <p:spPr>
          <a:xfrm>
            <a:off x="923960" y="8510789"/>
            <a:ext cx="326375" cy="385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Do problem 4"/>
          <p:cNvSpPr txBox="1"/>
          <p:nvPr/>
        </p:nvSpPr>
        <p:spPr>
          <a:xfrm>
            <a:off x="4615557" y="4476750"/>
            <a:ext cx="361920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/>
            </a:lvl1pPr>
          </a:lstStyle>
          <a:p>
            <a:r>
              <a:t>Do problem 4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36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1237" name="&quot;h&quot;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"h"</a:t>
            </a:r>
          </a:p>
        </p:txBody>
      </p:sp>
      <p:sp>
        <p:nvSpPr>
          <p:cNvPr id="1238" name="&quot;e&quot;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"e"</a:t>
            </a:r>
          </a:p>
        </p:txBody>
      </p:sp>
      <p:sp>
        <p:nvSpPr>
          <p:cNvPr id="1239" name="&quot;l&quot;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1240" name="&quot;l&quot;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1241" name="&quot;o&quot;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1242" name="&quot; &quot;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 "</a:t>
            </a:r>
          </a:p>
        </p:txBody>
      </p:sp>
      <p:sp>
        <p:nvSpPr>
          <p:cNvPr id="1243" name="&quot;w&quot;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"w"</a:t>
            </a:r>
          </a:p>
        </p:txBody>
      </p:sp>
      <p:sp>
        <p:nvSpPr>
          <p:cNvPr id="1244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245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246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247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1248" name="&quot;o&quot;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1249" name="&quot;r&quot;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"r"</a:t>
            </a:r>
          </a:p>
        </p:txBody>
      </p:sp>
      <p:sp>
        <p:nvSpPr>
          <p:cNvPr id="1250" name="&quot;l&quot;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1251" name="&quot;d&quot;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"d"</a:t>
            </a:r>
          </a:p>
        </p:txBody>
      </p:sp>
      <p:sp>
        <p:nvSpPr>
          <p:cNvPr id="1252" name="&quot;\n&quot;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"\n"</a:t>
            </a:r>
          </a:p>
        </p:txBody>
      </p:sp>
      <p:sp>
        <p:nvSpPr>
          <p:cNvPr id="1253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1254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1255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1256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1257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1258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1259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1260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1261" name="Definition: a string is a sequence of one-character strings"/>
          <p:cNvSpPr txBox="1"/>
          <p:nvPr/>
        </p:nvSpPr>
        <p:spPr>
          <a:xfrm>
            <a:off x="2789435" y="4914155"/>
            <a:ext cx="7425930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string</a:t>
            </a:r>
            <a:r>
              <a:rPr b="0"/>
              <a:t> is a sequence of one-character strings</a:t>
            </a:r>
          </a:p>
        </p:txBody>
      </p:sp>
      <p:sp>
        <p:nvSpPr>
          <p:cNvPr id="1262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1263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lists</a:t>
            </a:r>
          </a:p>
        </p:txBody>
      </p:sp>
      <p:sp>
        <p:nvSpPr>
          <p:cNvPr id="1264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tuples</a:t>
            </a:r>
          </a:p>
        </p:txBody>
      </p:sp>
      <p:sp>
        <p:nvSpPr>
          <p:cNvPr id="1265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66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67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68" name="s ="/>
          <p:cNvSpPr txBox="1"/>
          <p:nvPr/>
        </p:nvSpPr>
        <p:spPr>
          <a:xfrm>
            <a:off x="1234529" y="2450331"/>
            <a:ext cx="5789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 = </a:t>
            </a:r>
          </a:p>
        </p:txBody>
      </p:sp>
      <p:sp>
        <p:nvSpPr>
          <p:cNvPr id="1269" name="12"/>
          <p:cNvSpPr txBox="1"/>
          <p:nvPr/>
        </p:nvSpPr>
        <p:spPr>
          <a:xfrm>
            <a:off x="10495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1270" name="len(s)"/>
          <p:cNvSpPr txBox="1"/>
          <p:nvPr/>
        </p:nvSpPr>
        <p:spPr>
          <a:xfrm>
            <a:off x="10099451" y="3738035"/>
            <a:ext cx="121176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len(s)</a:t>
            </a:r>
          </a:p>
        </p:txBody>
      </p:sp>
      <p:sp>
        <p:nvSpPr>
          <p:cNvPr id="1271" name="Line"/>
          <p:cNvSpPr/>
          <p:nvPr/>
        </p:nvSpPr>
        <p:spPr>
          <a:xfrm flipV="1">
            <a:off x="10731624" y="3575694"/>
            <a:ext cx="1" cy="247006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72" name="indexing: access one value"/>
          <p:cNvSpPr txBox="1"/>
          <p:nvPr/>
        </p:nvSpPr>
        <p:spPr>
          <a:xfrm>
            <a:off x="1470297" y="1332830"/>
            <a:ext cx="358720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indexing</a:t>
            </a:r>
            <a:r>
              <a:t>: access one value</a:t>
            </a:r>
          </a:p>
        </p:txBody>
      </p:sp>
      <p:sp>
        <p:nvSpPr>
          <p:cNvPr id="1273" name="Line"/>
          <p:cNvSpPr/>
          <p:nvPr/>
        </p:nvSpPr>
        <p:spPr>
          <a:xfrm>
            <a:off x="30853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74" name="slicing: extract sub-sequence"/>
          <p:cNvSpPr txBox="1"/>
          <p:nvPr/>
        </p:nvSpPr>
        <p:spPr>
          <a:xfrm>
            <a:off x="5988124" y="1332830"/>
            <a:ext cx="3821014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slicing</a:t>
            </a:r>
            <a:r>
              <a:t>: extract sub-sequence</a:t>
            </a:r>
          </a:p>
        </p:txBody>
      </p:sp>
      <p:sp>
        <p:nvSpPr>
          <p:cNvPr id="1275" name="Line"/>
          <p:cNvSpPr/>
          <p:nvPr/>
        </p:nvSpPr>
        <p:spPr>
          <a:xfrm>
            <a:off x="78732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01" name="Connection Line"/>
          <p:cNvSpPr/>
          <p:nvPr/>
        </p:nvSpPr>
        <p:spPr>
          <a:xfrm>
            <a:off x="2436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02" name="Connection Line"/>
          <p:cNvSpPr/>
          <p:nvPr/>
        </p:nvSpPr>
        <p:spPr>
          <a:xfrm>
            <a:off x="31092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03" name="Connection Line"/>
          <p:cNvSpPr/>
          <p:nvPr/>
        </p:nvSpPr>
        <p:spPr>
          <a:xfrm>
            <a:off x="3833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04" name="Connection Line"/>
          <p:cNvSpPr/>
          <p:nvPr/>
        </p:nvSpPr>
        <p:spPr>
          <a:xfrm>
            <a:off x="45062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05" name="Connection Line"/>
          <p:cNvSpPr/>
          <p:nvPr/>
        </p:nvSpPr>
        <p:spPr>
          <a:xfrm>
            <a:off x="5192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06" name="Connection Line"/>
          <p:cNvSpPr/>
          <p:nvPr/>
        </p:nvSpPr>
        <p:spPr>
          <a:xfrm>
            <a:off x="5865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07" name="Connection Line"/>
          <p:cNvSpPr/>
          <p:nvPr/>
        </p:nvSpPr>
        <p:spPr>
          <a:xfrm>
            <a:off x="6589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08" name="Connection Line"/>
          <p:cNvSpPr/>
          <p:nvPr/>
        </p:nvSpPr>
        <p:spPr>
          <a:xfrm>
            <a:off x="7262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09" name="Connection Line"/>
          <p:cNvSpPr/>
          <p:nvPr/>
        </p:nvSpPr>
        <p:spPr>
          <a:xfrm>
            <a:off x="79479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10" name="Connection Line"/>
          <p:cNvSpPr/>
          <p:nvPr/>
        </p:nvSpPr>
        <p:spPr>
          <a:xfrm>
            <a:off x="8621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11" name="Connection Line"/>
          <p:cNvSpPr/>
          <p:nvPr/>
        </p:nvSpPr>
        <p:spPr>
          <a:xfrm>
            <a:off x="93449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287" name="for loop: execute for each value"/>
          <p:cNvSpPr txBox="1"/>
          <p:nvPr/>
        </p:nvSpPr>
        <p:spPr>
          <a:xfrm>
            <a:off x="4033937" y="4018575"/>
            <a:ext cx="4232822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for loop</a:t>
            </a:r>
            <a:r>
              <a:t>: execute for each value</a:t>
            </a:r>
          </a:p>
        </p:txBody>
      </p:sp>
      <p:sp>
        <p:nvSpPr>
          <p:cNvPr id="1288" name="Rectangle"/>
          <p:cNvSpPr/>
          <p:nvPr/>
        </p:nvSpPr>
        <p:spPr>
          <a:xfrm>
            <a:off x="112762" y="1090184"/>
            <a:ext cx="11431538" cy="7573232"/>
          </a:xfrm>
          <a:prstGeom prst="rect">
            <a:avLst/>
          </a:prstGeom>
          <a:solidFill>
            <a:srgbClr val="FFFFFF">
              <a:alpha val="6512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89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90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1291" name="len"/>
          <p:cNvSpPr txBox="1"/>
          <p:nvPr/>
        </p:nvSpPr>
        <p:spPr>
          <a:xfrm>
            <a:off x="6212116" y="7791450"/>
            <a:ext cx="478968" cy="444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len</a:t>
            </a:r>
          </a:p>
        </p:txBody>
      </p:sp>
      <p:sp>
        <p:nvSpPr>
          <p:cNvPr id="1292" name="indexing"/>
          <p:cNvSpPr txBox="1"/>
          <p:nvPr/>
        </p:nvSpPr>
        <p:spPr>
          <a:xfrm>
            <a:off x="7622889" y="8070240"/>
            <a:ext cx="1137222" cy="444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indexing</a:t>
            </a:r>
          </a:p>
        </p:txBody>
      </p:sp>
      <p:sp>
        <p:nvSpPr>
          <p:cNvPr id="1293" name="for loop"/>
          <p:cNvSpPr txBox="1"/>
          <p:nvPr/>
        </p:nvSpPr>
        <p:spPr>
          <a:xfrm>
            <a:off x="11279013" y="7791450"/>
            <a:ext cx="1087836" cy="4445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for loop</a:t>
            </a:r>
          </a:p>
        </p:txBody>
      </p:sp>
      <p:sp>
        <p:nvSpPr>
          <p:cNvPr id="1294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95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96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97" name="slicing"/>
          <p:cNvSpPr txBox="1"/>
          <p:nvPr/>
        </p:nvSpPr>
        <p:spPr>
          <a:xfrm>
            <a:off x="9672488" y="8063890"/>
            <a:ext cx="8480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slicing</a:t>
            </a:r>
          </a:p>
        </p:txBody>
      </p:sp>
      <p:sp>
        <p:nvSpPr>
          <p:cNvPr id="1298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99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strings</a:t>
            </a:r>
          </a:p>
        </p:txBody>
      </p:sp>
      <p:sp>
        <p:nvSpPr>
          <p:cNvPr id="1300" name="[today]"/>
          <p:cNvSpPr txBox="1"/>
          <p:nvPr/>
        </p:nvSpPr>
        <p:spPr>
          <a:xfrm>
            <a:off x="747737" y="8166099"/>
            <a:ext cx="9937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[today]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314" name="Comparison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Comparison</a:t>
            </a:r>
          </a:p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String Methods</a:t>
            </a:r>
          </a:p>
          <a:p>
            <a:pPr marL="0" lvl="5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Sequences</a:t>
            </a:r>
          </a:p>
          <a:p>
            <a:pPr marL="0" lvl="5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Slicing</a:t>
            </a:r>
          </a:p>
          <a:p>
            <a:pPr marL="0" lvl="5" indent="0">
              <a:buSzTx/>
              <a:buNone/>
              <a:def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for loop over sequence</a:t>
            </a:r>
          </a:p>
          <a:p>
            <a:pPr marL="0" lvl="5" indent="0">
              <a:buSzTx/>
              <a:buNone/>
            </a:pPr>
            <a:r>
              <a:t>for loop over range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msg = &quot;hello&quot;…"/>
          <p:cNvSpPr txBox="1"/>
          <p:nvPr/>
        </p:nvSpPr>
        <p:spPr>
          <a:xfrm>
            <a:off x="2755924" y="3222724"/>
            <a:ext cx="7492952" cy="3308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# let’s say we want to print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# each letter on its own line</a:t>
            </a:r>
          </a:p>
        </p:txBody>
      </p:sp>
      <p:sp>
        <p:nvSpPr>
          <p:cNvPr id="1317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msg = &quot;hello&quot;…"/>
          <p:cNvSpPr txBox="1"/>
          <p:nvPr/>
        </p:nvSpPr>
        <p:spPr>
          <a:xfrm>
            <a:off x="2755924" y="3222724"/>
            <a:ext cx="7492952" cy="3308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</p:txBody>
      </p:sp>
      <p:sp>
        <p:nvSpPr>
          <p:cNvPr id="1320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msg = &quot;hello&quot;…"/>
          <p:cNvSpPr txBox="1"/>
          <p:nvPr/>
        </p:nvSpPr>
        <p:spPr>
          <a:xfrm>
            <a:off x="2755924" y="3222724"/>
            <a:ext cx="7492952" cy="3308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</p:txBody>
      </p:sp>
      <p:sp>
        <p:nvSpPr>
          <p:cNvPr id="1323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  <p:sp>
        <p:nvSpPr>
          <p:cNvPr id="1326" name="Connection Line"/>
          <p:cNvSpPr/>
          <p:nvPr/>
        </p:nvSpPr>
        <p:spPr>
          <a:xfrm>
            <a:off x="4165362" y="3878507"/>
            <a:ext cx="1654022" cy="421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446" extrusionOk="0">
                <a:moveTo>
                  <a:pt x="21600" y="650"/>
                </a:moveTo>
                <a:cubicBezTo>
                  <a:pt x="11893" y="-2154"/>
                  <a:pt x="4693" y="4111"/>
                  <a:pt x="0" y="19446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25" name="indexing starts at 0, so msg[0] is ‘h’,…"/>
          <p:cNvSpPr txBox="1"/>
          <p:nvPr/>
        </p:nvSpPr>
        <p:spPr>
          <a:xfrm>
            <a:off x="6302030" y="3669992"/>
            <a:ext cx="455845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indexing starts at 0, so msg[0] is ‘h’,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so we want to start i at 0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msg = &quot;hello&quot;…"/>
          <p:cNvSpPr txBox="1"/>
          <p:nvPr/>
        </p:nvSpPr>
        <p:spPr>
          <a:xfrm>
            <a:off x="2755924" y="3222724"/>
            <a:ext cx="7492952" cy="3308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</a:p>
        </p:txBody>
      </p:sp>
      <p:sp>
        <p:nvSpPr>
          <p:cNvPr id="1329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  <p:sp>
        <p:nvSpPr>
          <p:cNvPr id="1334" name="Connection Line"/>
          <p:cNvSpPr/>
          <p:nvPr/>
        </p:nvSpPr>
        <p:spPr>
          <a:xfrm>
            <a:off x="4165362" y="3878507"/>
            <a:ext cx="1654022" cy="421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446" extrusionOk="0">
                <a:moveTo>
                  <a:pt x="21600" y="650"/>
                </a:moveTo>
                <a:cubicBezTo>
                  <a:pt x="11893" y="-2154"/>
                  <a:pt x="4693" y="4111"/>
                  <a:pt x="0" y="19446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31" name="indexing starts at 0, so msg[0] is ‘h’,…"/>
          <p:cNvSpPr txBox="1"/>
          <p:nvPr/>
        </p:nvSpPr>
        <p:spPr>
          <a:xfrm>
            <a:off x="6302030" y="3669992"/>
            <a:ext cx="455845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indexing starts at 0, so msg[0] is ‘h’,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so we want to start i at 0</a:t>
            </a:r>
          </a:p>
        </p:txBody>
      </p:sp>
      <p:sp>
        <p:nvSpPr>
          <p:cNvPr id="1335" name="Connection Line"/>
          <p:cNvSpPr/>
          <p:nvPr/>
        </p:nvSpPr>
        <p:spPr>
          <a:xfrm>
            <a:off x="5173871" y="6214400"/>
            <a:ext cx="1356713" cy="662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403" y="20096"/>
                  <a:pt x="2203" y="12896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33" name="we don’t want to skip any letters"/>
          <p:cNvSpPr txBox="1"/>
          <p:nvPr/>
        </p:nvSpPr>
        <p:spPr>
          <a:xfrm>
            <a:off x="6847534" y="6616393"/>
            <a:ext cx="41786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don’t want to skip any letters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msg = &quot;hello&quot;…"/>
          <p:cNvSpPr txBox="1"/>
          <p:nvPr/>
        </p:nvSpPr>
        <p:spPr>
          <a:xfrm>
            <a:off x="2755924" y="3222724"/>
            <a:ext cx="7492952" cy="3308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len(msg)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</a:p>
        </p:txBody>
      </p:sp>
      <p:sp>
        <p:nvSpPr>
          <p:cNvPr id="1338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  <p:sp>
        <p:nvSpPr>
          <p:cNvPr id="1345" name="Connection Line"/>
          <p:cNvSpPr/>
          <p:nvPr/>
        </p:nvSpPr>
        <p:spPr>
          <a:xfrm>
            <a:off x="4165362" y="3878507"/>
            <a:ext cx="1654022" cy="421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446" extrusionOk="0">
                <a:moveTo>
                  <a:pt x="21600" y="650"/>
                </a:moveTo>
                <a:cubicBezTo>
                  <a:pt x="11893" y="-2154"/>
                  <a:pt x="4693" y="4111"/>
                  <a:pt x="0" y="19446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40" name="indexing starts at 0, so msg[0] is ‘h’,…"/>
          <p:cNvSpPr txBox="1"/>
          <p:nvPr/>
        </p:nvSpPr>
        <p:spPr>
          <a:xfrm>
            <a:off x="6302030" y="3669992"/>
            <a:ext cx="455845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indexing starts at 0, so msg[0] is ‘h’,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so we want to start i at 0</a:t>
            </a:r>
          </a:p>
        </p:txBody>
      </p:sp>
      <p:sp>
        <p:nvSpPr>
          <p:cNvPr id="1346" name="Connection Line"/>
          <p:cNvSpPr/>
          <p:nvPr/>
        </p:nvSpPr>
        <p:spPr>
          <a:xfrm>
            <a:off x="5173871" y="6214400"/>
            <a:ext cx="1356713" cy="662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403" y="20096"/>
                  <a:pt x="2203" y="12896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42" name="we don’t want to skip any letters"/>
          <p:cNvSpPr txBox="1"/>
          <p:nvPr/>
        </p:nvSpPr>
        <p:spPr>
          <a:xfrm>
            <a:off x="6847534" y="6616393"/>
            <a:ext cx="41786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don’t want to skip any letters</a:t>
            </a:r>
          </a:p>
        </p:txBody>
      </p:sp>
      <p:sp>
        <p:nvSpPr>
          <p:cNvPr id="1347" name="Connection Line"/>
          <p:cNvSpPr/>
          <p:nvPr/>
        </p:nvSpPr>
        <p:spPr>
          <a:xfrm>
            <a:off x="5921737" y="5309762"/>
            <a:ext cx="1356713" cy="662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403" y="20096"/>
                  <a:pt x="2203" y="12896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44" name="last letter (o) has index 4,…"/>
          <p:cNvSpPr txBox="1"/>
          <p:nvPr/>
        </p:nvSpPr>
        <p:spPr>
          <a:xfrm>
            <a:off x="7462422" y="5699054"/>
            <a:ext cx="337780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last letter (o) has index 4,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or len(msg)-1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msg = &quot;hello&quot;…"/>
          <p:cNvSpPr txBox="1"/>
          <p:nvPr/>
        </p:nvSpPr>
        <p:spPr>
          <a:xfrm>
            <a:off x="2755924" y="3222724"/>
            <a:ext cx="7492952" cy="3308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len(msg)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</a:p>
        </p:txBody>
      </p:sp>
      <p:sp>
        <p:nvSpPr>
          <p:cNvPr id="1350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msg = &quot;hello&quot;…"/>
          <p:cNvSpPr txBox="1"/>
          <p:nvPr/>
        </p:nvSpPr>
        <p:spPr>
          <a:xfrm>
            <a:off x="2755924" y="3222724"/>
            <a:ext cx="7492952" cy="419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len(msg)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letter = msg[i]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</a:p>
        </p:txBody>
      </p:sp>
      <p:sp>
        <p:nvSpPr>
          <p:cNvPr id="1353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  <p:sp>
        <p:nvSpPr>
          <p:cNvPr id="1356" name="Connection Line"/>
          <p:cNvSpPr/>
          <p:nvPr/>
        </p:nvSpPr>
        <p:spPr>
          <a:xfrm>
            <a:off x="6380371" y="5782600"/>
            <a:ext cx="1356713" cy="662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403" y="20096"/>
                  <a:pt x="2203" y="12896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55" name="get the letter for the current index"/>
          <p:cNvSpPr txBox="1"/>
          <p:nvPr/>
        </p:nvSpPr>
        <p:spPr>
          <a:xfrm>
            <a:off x="7925596" y="6184593"/>
            <a:ext cx="44355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get the letter for the current index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omparis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Comparison</a:t>
            </a:r>
          </a:p>
        </p:txBody>
      </p:sp>
      <p:sp>
        <p:nvSpPr>
          <p:cNvPr id="178" name="“dog” &lt; “doo doo”"/>
          <p:cNvSpPr txBox="1"/>
          <p:nvPr/>
        </p:nvSpPr>
        <p:spPr>
          <a:xfrm>
            <a:off x="1302408" y="2240905"/>
            <a:ext cx="483215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 b="0"/>
            </a:pPr>
            <a:r>
              <a:t>“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do</a:t>
            </a:r>
            <a:r>
              <a:t>g” &lt; “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do</a:t>
            </a:r>
            <a:r>
              <a:t>o doo”</a:t>
            </a:r>
          </a:p>
        </p:txBody>
      </p:sp>
      <p:sp>
        <p:nvSpPr>
          <p:cNvPr id="179" name="Arrow"/>
          <p:cNvSpPr/>
          <p:nvPr/>
        </p:nvSpPr>
        <p:spPr>
          <a:xfrm>
            <a:off x="6642100" y="20059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0" name="???"/>
          <p:cNvSpPr txBox="1"/>
          <p:nvPr/>
        </p:nvSpPr>
        <p:spPr>
          <a:xfrm>
            <a:off x="8866429" y="2262139"/>
            <a:ext cx="723306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4800" b="0"/>
            </a:lvl1pPr>
          </a:lstStyle>
          <a:p>
            <a:r>
              <a:t>???</a:t>
            </a:r>
          </a:p>
        </p:txBody>
      </p:sp>
      <p:sp>
        <p:nvSpPr>
          <p:cNvPr id="181" name="What about strings that start with the same letter?"/>
          <p:cNvSpPr txBox="1"/>
          <p:nvPr/>
        </p:nvSpPr>
        <p:spPr>
          <a:xfrm>
            <a:off x="2242244" y="5453989"/>
            <a:ext cx="85203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200" b="0"/>
            </a:lvl1pPr>
          </a:lstStyle>
          <a:p>
            <a:r>
              <a:t>What about strings that start with the same letter?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msg = &quot;hello&quot;…"/>
          <p:cNvSpPr txBox="1"/>
          <p:nvPr/>
        </p:nvSpPr>
        <p:spPr>
          <a:xfrm>
            <a:off x="2755924" y="3222724"/>
            <a:ext cx="7492952" cy="419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len(msg)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letter = msg[i]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print(letter)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</a:p>
        </p:txBody>
      </p:sp>
      <p:sp>
        <p:nvSpPr>
          <p:cNvPr id="1359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  <p:sp>
        <p:nvSpPr>
          <p:cNvPr id="1362" name="Connection Line"/>
          <p:cNvSpPr/>
          <p:nvPr/>
        </p:nvSpPr>
        <p:spPr>
          <a:xfrm>
            <a:off x="7053471" y="5919805"/>
            <a:ext cx="1607985" cy="953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05" extrusionOk="0">
                <a:moveTo>
                  <a:pt x="21600" y="20905"/>
                </a:moveTo>
                <a:cubicBezTo>
                  <a:pt x="18117" y="6255"/>
                  <a:pt x="10917" y="-695"/>
                  <a:pt x="0" y="54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61" name="this is the only interesting part…"/>
          <p:cNvSpPr txBox="1"/>
          <p:nvPr/>
        </p:nvSpPr>
        <p:spPr>
          <a:xfrm>
            <a:off x="7341272" y="6971993"/>
            <a:ext cx="441037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this is the only interesting part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(we just want to print each letter!)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msg = &quot;hello&quot;…"/>
          <p:cNvSpPr txBox="1"/>
          <p:nvPr/>
        </p:nvSpPr>
        <p:spPr>
          <a:xfrm>
            <a:off x="2755924" y="3222724"/>
            <a:ext cx="7492952" cy="419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len(msg)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letter = msg[i]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print(letter)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</a:p>
        </p:txBody>
      </p:sp>
      <p:sp>
        <p:nvSpPr>
          <p:cNvPr id="1365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  <p:sp>
        <p:nvSpPr>
          <p:cNvPr id="1369" name="Connection Line"/>
          <p:cNvSpPr/>
          <p:nvPr/>
        </p:nvSpPr>
        <p:spPr>
          <a:xfrm>
            <a:off x="7053471" y="5919805"/>
            <a:ext cx="1607985" cy="953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05" extrusionOk="0">
                <a:moveTo>
                  <a:pt x="21600" y="20905"/>
                </a:moveTo>
                <a:cubicBezTo>
                  <a:pt x="18117" y="6255"/>
                  <a:pt x="10917" y="-695"/>
                  <a:pt x="0" y="54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67" name="this is the only interesting part…"/>
          <p:cNvSpPr txBox="1"/>
          <p:nvPr/>
        </p:nvSpPr>
        <p:spPr>
          <a:xfrm>
            <a:off x="7341272" y="6971993"/>
            <a:ext cx="441037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this is the only interesting part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(we just want to print each letter!)</a:t>
            </a:r>
          </a:p>
        </p:txBody>
      </p:sp>
      <p:sp>
        <p:nvSpPr>
          <p:cNvPr id="1368" name="Code like this for sequences is so common…"/>
          <p:cNvSpPr txBox="1"/>
          <p:nvPr/>
        </p:nvSpPr>
        <p:spPr>
          <a:xfrm>
            <a:off x="3080469" y="8292123"/>
            <a:ext cx="6843862" cy="81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Code like this for sequences is so common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that Python provides an easier way, with the </a:t>
            </a:r>
            <a:r>
              <a:rPr b="1"/>
              <a:t>for loop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msg = &quot;hello&quot;…"/>
          <p:cNvSpPr txBox="1"/>
          <p:nvPr/>
        </p:nvSpPr>
        <p:spPr>
          <a:xfrm>
            <a:off x="3035324" y="1444724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len(msg):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letter = msg[i]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print(letter)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1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1372" name="while vs.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while vs. for</a:t>
            </a:r>
          </a:p>
        </p:txBody>
      </p:sp>
      <p:sp>
        <p:nvSpPr>
          <p:cNvPr id="1373" name="while…"/>
          <p:cNvSpPr txBox="1"/>
          <p:nvPr/>
        </p:nvSpPr>
        <p:spPr>
          <a:xfrm>
            <a:off x="439489" y="2527300"/>
            <a:ext cx="1940422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while</a:t>
            </a:r>
          </a:p>
          <a:p>
            <a:pPr>
              <a:defRPr sz="4800"/>
            </a:pPr>
            <a:r>
              <a:t>loop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msg = &quot;hello&quot;…"/>
          <p:cNvSpPr txBox="1"/>
          <p:nvPr/>
        </p:nvSpPr>
        <p:spPr>
          <a:xfrm>
            <a:off x="3035324" y="1444724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len(</a:t>
            </a:r>
            <a:r>
              <a:rPr b="1">
                <a:solidFill>
                  <a:schemeClr val="accent6">
                    <a:satOff val="-15808"/>
                    <a:lumOff val="-17557"/>
                  </a:schemeClr>
                </a:solidFill>
              </a:rPr>
              <a:t>msg</a:t>
            </a:r>
            <a:r>
              <a:t>):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letter</a:t>
            </a:r>
            <a:r>
              <a:t> = </a:t>
            </a:r>
            <a:r>
              <a:rPr b="1">
                <a:solidFill>
                  <a:schemeClr val="accent6">
                    <a:satOff val="-15808"/>
                    <a:lumOff val="-17557"/>
                  </a:schemeClr>
                </a:solidFill>
              </a:rPr>
              <a:t>msg</a:t>
            </a:r>
            <a:r>
              <a:t>[i]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print(letter)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1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letter</a:t>
            </a:r>
            <a:r>
              <a:t> in </a:t>
            </a:r>
            <a:r>
              <a:rPr b="1">
                <a:solidFill>
                  <a:schemeClr val="accent6">
                    <a:satOff val="-15808"/>
                    <a:lumOff val="-17557"/>
                  </a:schemeClr>
                </a:solidFill>
              </a:rPr>
              <a:t>msg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print(letter)</a:t>
            </a:r>
          </a:p>
        </p:txBody>
      </p:sp>
      <p:sp>
        <p:nvSpPr>
          <p:cNvPr id="1376" name="while vs.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while vs. for</a:t>
            </a:r>
          </a:p>
        </p:txBody>
      </p:sp>
      <p:sp>
        <p:nvSpPr>
          <p:cNvPr id="1377" name="while…"/>
          <p:cNvSpPr txBox="1"/>
          <p:nvPr/>
        </p:nvSpPr>
        <p:spPr>
          <a:xfrm>
            <a:off x="439489" y="2527300"/>
            <a:ext cx="1940422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while</a:t>
            </a:r>
          </a:p>
          <a:p>
            <a:pPr>
              <a:defRPr sz="4800"/>
            </a:pPr>
            <a:r>
              <a:t>loop</a:t>
            </a:r>
          </a:p>
        </p:txBody>
      </p:sp>
      <p:sp>
        <p:nvSpPr>
          <p:cNvPr id="1378" name="for…"/>
          <p:cNvSpPr txBox="1"/>
          <p:nvPr/>
        </p:nvSpPr>
        <p:spPr>
          <a:xfrm>
            <a:off x="679102" y="6083300"/>
            <a:ext cx="1461196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for</a:t>
            </a:r>
          </a:p>
          <a:p>
            <a:pPr>
              <a:defRPr sz="4800"/>
            </a:pPr>
            <a:r>
              <a:t>loop</a:t>
            </a:r>
          </a:p>
        </p:txBody>
      </p:sp>
      <p:sp>
        <p:nvSpPr>
          <p:cNvPr id="1379" name="they do the same thing!"/>
          <p:cNvSpPr txBox="1"/>
          <p:nvPr/>
        </p:nvSpPr>
        <p:spPr>
          <a:xfrm>
            <a:off x="4992687" y="8470593"/>
            <a:ext cx="30194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they do the same thing!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msg = &quot;hello&quot;…"/>
          <p:cNvSpPr txBox="1"/>
          <p:nvPr/>
        </p:nvSpPr>
        <p:spPr>
          <a:xfrm>
            <a:off x="3035324" y="1444724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len(</a:t>
            </a:r>
            <a:r>
              <a:rPr b="1">
                <a:solidFill>
                  <a:schemeClr val="accent6">
                    <a:satOff val="-15808"/>
                    <a:lumOff val="-17557"/>
                  </a:schemeClr>
                </a:solidFill>
              </a:rPr>
              <a:t>msg</a:t>
            </a:r>
            <a:r>
              <a:t>):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letter</a:t>
            </a:r>
            <a:r>
              <a:t> = </a:t>
            </a:r>
            <a:r>
              <a:rPr b="1">
                <a:solidFill>
                  <a:schemeClr val="accent6">
                    <a:satOff val="-15808"/>
                    <a:lumOff val="-17557"/>
                  </a:schemeClr>
                </a:solidFill>
              </a:rPr>
              <a:t>msg</a:t>
            </a:r>
            <a:r>
              <a:t>[i]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print(letter)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1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letter</a:t>
            </a:r>
            <a:r>
              <a:t> in </a:t>
            </a:r>
            <a:r>
              <a:rPr b="1">
                <a:solidFill>
                  <a:schemeClr val="accent6">
                    <a:satOff val="-15808"/>
                    <a:lumOff val="-17557"/>
                  </a:schemeClr>
                </a:solidFill>
              </a:rPr>
              <a:t>msg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print(letter)</a:t>
            </a:r>
          </a:p>
        </p:txBody>
      </p:sp>
      <p:sp>
        <p:nvSpPr>
          <p:cNvPr id="1382" name="while vs.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while vs. for</a:t>
            </a:r>
          </a:p>
        </p:txBody>
      </p:sp>
      <p:sp>
        <p:nvSpPr>
          <p:cNvPr id="1383" name="while…"/>
          <p:cNvSpPr txBox="1"/>
          <p:nvPr/>
        </p:nvSpPr>
        <p:spPr>
          <a:xfrm>
            <a:off x="439489" y="2527300"/>
            <a:ext cx="1940422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while</a:t>
            </a:r>
          </a:p>
          <a:p>
            <a:pPr>
              <a:defRPr sz="4800"/>
            </a:pPr>
            <a:r>
              <a:t>loop</a:t>
            </a:r>
          </a:p>
        </p:txBody>
      </p:sp>
      <p:sp>
        <p:nvSpPr>
          <p:cNvPr id="1384" name="for…"/>
          <p:cNvSpPr txBox="1"/>
          <p:nvPr/>
        </p:nvSpPr>
        <p:spPr>
          <a:xfrm>
            <a:off x="679102" y="6083300"/>
            <a:ext cx="1461196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for</a:t>
            </a:r>
          </a:p>
          <a:p>
            <a:pPr>
              <a:defRPr sz="4800"/>
            </a:pPr>
            <a:r>
              <a:t>loop</a:t>
            </a:r>
          </a:p>
        </p:txBody>
      </p:sp>
      <p:sp>
        <p:nvSpPr>
          <p:cNvPr id="1385" name="they do the same thing!"/>
          <p:cNvSpPr txBox="1"/>
          <p:nvPr/>
        </p:nvSpPr>
        <p:spPr>
          <a:xfrm>
            <a:off x="4992687" y="8470593"/>
            <a:ext cx="30194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they do the same thing!</a:t>
            </a:r>
          </a:p>
        </p:txBody>
      </p:sp>
      <p:sp>
        <p:nvSpPr>
          <p:cNvPr id="1386" name="Line"/>
          <p:cNvSpPr/>
          <p:nvPr/>
        </p:nvSpPr>
        <p:spPr>
          <a:xfrm flipH="1">
            <a:off x="8089900" y="3651250"/>
            <a:ext cx="781018" cy="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87" name="this happens automatically now"/>
          <p:cNvSpPr txBox="1"/>
          <p:nvPr/>
        </p:nvSpPr>
        <p:spPr>
          <a:xfrm>
            <a:off x="8940800" y="3422649"/>
            <a:ext cx="370150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this happens automatically now</a:t>
            </a: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for letter in msg:…"/>
          <p:cNvSpPr txBox="1"/>
          <p:nvPr/>
        </p:nvSpPr>
        <p:spPr>
          <a:xfrm>
            <a:off x="3035324" y="1444724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for</a:t>
            </a:r>
            <a:r>
              <a:t> letter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in</a:t>
            </a:r>
            <a:r>
              <a:t> msg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print(letter)</a:t>
            </a:r>
          </a:p>
        </p:txBody>
      </p:sp>
      <p:sp>
        <p:nvSpPr>
          <p:cNvPr id="1390" name="for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for syntax</a:t>
            </a:r>
          </a:p>
        </p:txBody>
      </p:sp>
      <p:sp>
        <p:nvSpPr>
          <p:cNvPr id="1391" name="for…"/>
          <p:cNvSpPr txBox="1"/>
          <p:nvPr/>
        </p:nvSpPr>
        <p:spPr>
          <a:xfrm>
            <a:off x="679102" y="6083300"/>
            <a:ext cx="1461196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for</a:t>
            </a:r>
          </a:p>
          <a:p>
            <a:pPr>
              <a:defRPr sz="4800"/>
            </a:pPr>
            <a:r>
              <a:t>loop</a:t>
            </a:r>
          </a:p>
        </p:txBody>
      </p:sp>
      <p:sp>
        <p:nvSpPr>
          <p:cNvPr id="1392" name="basic syntax always used"/>
          <p:cNvSpPr txBox="1"/>
          <p:nvPr/>
        </p:nvSpPr>
        <p:spPr>
          <a:xfrm>
            <a:off x="4948187" y="8470593"/>
            <a:ext cx="31084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basic syntax always used</a:t>
            </a:r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for letter in msg:…"/>
          <p:cNvSpPr txBox="1"/>
          <p:nvPr/>
        </p:nvSpPr>
        <p:spPr>
          <a:xfrm>
            <a:off x="3035324" y="1444724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letter</a:t>
            </a:r>
            <a:r>
              <a:t> in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print(letter)</a:t>
            </a:r>
          </a:p>
        </p:txBody>
      </p:sp>
      <p:sp>
        <p:nvSpPr>
          <p:cNvPr id="1395" name="for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for syntax</a:t>
            </a:r>
          </a:p>
        </p:txBody>
      </p:sp>
      <p:sp>
        <p:nvSpPr>
          <p:cNvPr id="1396" name="for…"/>
          <p:cNvSpPr txBox="1"/>
          <p:nvPr/>
        </p:nvSpPr>
        <p:spPr>
          <a:xfrm>
            <a:off x="679102" y="6083300"/>
            <a:ext cx="1461196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for</a:t>
            </a:r>
          </a:p>
          <a:p>
            <a:pPr>
              <a:defRPr sz="4800"/>
            </a:pPr>
            <a:r>
              <a:t>loop</a:t>
            </a:r>
          </a:p>
        </p:txBody>
      </p:sp>
      <p:sp>
        <p:nvSpPr>
          <p:cNvPr id="1397" name="specify a variable name to use inside the loop,…"/>
          <p:cNvSpPr txBox="1"/>
          <p:nvPr/>
        </p:nvSpPr>
        <p:spPr>
          <a:xfrm>
            <a:off x="3579713" y="8292793"/>
            <a:ext cx="584537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variable name to use inside the loop,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and the sequence you want to loop over</a:t>
            </a:r>
          </a:p>
        </p:txBody>
      </p:sp>
      <p:sp>
        <p:nvSpPr>
          <p:cNvPr id="1402" name="Connection Line"/>
          <p:cNvSpPr/>
          <p:nvPr/>
        </p:nvSpPr>
        <p:spPr>
          <a:xfrm>
            <a:off x="6939171" y="5134309"/>
            <a:ext cx="1088723" cy="1219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526" y="1288"/>
                  <a:pt x="1326" y="8488"/>
                  <a:pt x="0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99" name="the sequence…"/>
          <p:cNvSpPr txBox="1"/>
          <p:nvPr/>
        </p:nvSpPr>
        <p:spPr>
          <a:xfrm>
            <a:off x="8237986" y="4876493"/>
            <a:ext cx="182954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the sequence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(e.g., “hello”)</a:t>
            </a:r>
          </a:p>
        </p:txBody>
      </p:sp>
      <p:sp>
        <p:nvSpPr>
          <p:cNvPr id="1403" name="Connection Line"/>
          <p:cNvSpPr/>
          <p:nvPr/>
        </p:nvSpPr>
        <p:spPr>
          <a:xfrm>
            <a:off x="4763994" y="3434196"/>
            <a:ext cx="1802706" cy="2792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9" h="21600" extrusionOk="0">
                <a:moveTo>
                  <a:pt x="20999" y="0"/>
                </a:moveTo>
                <a:cubicBezTo>
                  <a:pt x="6385" y="591"/>
                  <a:pt x="-601" y="7791"/>
                  <a:pt x="41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01" name="automatically initialized to a different item on each iteration…"/>
          <p:cNvSpPr txBox="1"/>
          <p:nvPr/>
        </p:nvSpPr>
        <p:spPr>
          <a:xfrm>
            <a:off x="6820100" y="2780993"/>
            <a:ext cx="405571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automatically initialized to a</a:t>
            </a:r>
            <a:br/>
            <a:r>
              <a:t>different item on each iteration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(“h” on 1st, “e” on 2nd, etc)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for letter in msg:…"/>
          <p:cNvSpPr txBox="1"/>
          <p:nvPr/>
        </p:nvSpPr>
        <p:spPr>
          <a:xfrm>
            <a:off x="3035324" y="1444724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letter</a:t>
            </a:r>
            <a:r>
              <a:t> in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print(letter)</a:t>
            </a:r>
          </a:p>
        </p:txBody>
      </p:sp>
      <p:sp>
        <p:nvSpPr>
          <p:cNvPr id="1406" name="for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for syntax</a:t>
            </a:r>
          </a:p>
        </p:txBody>
      </p:sp>
      <p:sp>
        <p:nvSpPr>
          <p:cNvPr id="1407" name="for…"/>
          <p:cNvSpPr txBox="1"/>
          <p:nvPr/>
        </p:nvSpPr>
        <p:spPr>
          <a:xfrm>
            <a:off x="679102" y="6083300"/>
            <a:ext cx="1461196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for</a:t>
            </a:r>
          </a:p>
          <a:p>
            <a:pPr>
              <a:defRPr sz="4800"/>
            </a:pPr>
            <a:r>
              <a:t>loop</a:t>
            </a:r>
          </a:p>
        </p:txBody>
      </p:sp>
      <p:sp>
        <p:nvSpPr>
          <p:cNvPr id="1408" name="specify a variable name to use inside the loop,…"/>
          <p:cNvSpPr txBox="1"/>
          <p:nvPr/>
        </p:nvSpPr>
        <p:spPr>
          <a:xfrm>
            <a:off x="3579713" y="8292793"/>
            <a:ext cx="584537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variable name to use inside the loop,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and the sequence you want to loop over</a:t>
            </a:r>
          </a:p>
        </p:txBody>
      </p:sp>
      <p:sp>
        <p:nvSpPr>
          <p:cNvPr id="1414" name="Connection Line"/>
          <p:cNvSpPr/>
          <p:nvPr/>
        </p:nvSpPr>
        <p:spPr>
          <a:xfrm>
            <a:off x="6939171" y="5134309"/>
            <a:ext cx="1088723" cy="1219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526" y="1288"/>
                  <a:pt x="1326" y="8488"/>
                  <a:pt x="0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10" name="the sequence…"/>
          <p:cNvSpPr txBox="1"/>
          <p:nvPr/>
        </p:nvSpPr>
        <p:spPr>
          <a:xfrm>
            <a:off x="8237986" y="4876493"/>
            <a:ext cx="182954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the sequence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(e.g., “hello”)</a:t>
            </a:r>
          </a:p>
        </p:txBody>
      </p:sp>
      <p:sp>
        <p:nvSpPr>
          <p:cNvPr id="1415" name="Connection Line"/>
          <p:cNvSpPr/>
          <p:nvPr/>
        </p:nvSpPr>
        <p:spPr>
          <a:xfrm>
            <a:off x="4763994" y="3434196"/>
            <a:ext cx="1802706" cy="2792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9" h="21600" extrusionOk="0">
                <a:moveTo>
                  <a:pt x="20999" y="0"/>
                </a:moveTo>
                <a:cubicBezTo>
                  <a:pt x="6385" y="591"/>
                  <a:pt x="-601" y="7791"/>
                  <a:pt x="41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12" name="automatically initialized to a different item on each iteration…"/>
          <p:cNvSpPr txBox="1"/>
          <p:nvPr/>
        </p:nvSpPr>
        <p:spPr>
          <a:xfrm>
            <a:off x="6820100" y="2780993"/>
            <a:ext cx="405571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automatically initialized to a</a:t>
            </a:r>
            <a:br/>
            <a:r>
              <a:t>different item on each iteration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(“h” on 1st, “e” on 2nd, etc)</a:t>
            </a:r>
          </a:p>
        </p:txBody>
      </p:sp>
      <p:sp>
        <p:nvSpPr>
          <p:cNvPr id="1413" name="do PythonTutor example"/>
          <p:cNvSpPr txBox="1"/>
          <p:nvPr/>
        </p:nvSpPr>
        <p:spPr>
          <a:xfrm>
            <a:off x="1418183" y="2368549"/>
            <a:ext cx="31834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do PythonTutor example</a:t>
            </a: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Do problem 5"/>
          <p:cNvSpPr txBox="1"/>
          <p:nvPr/>
        </p:nvSpPr>
        <p:spPr>
          <a:xfrm>
            <a:off x="4615557" y="4476750"/>
            <a:ext cx="361920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/>
            </a:lvl1pPr>
          </a:lstStyle>
          <a:p>
            <a:r>
              <a:t>Do problem 5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420" name="Comparison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Comparison</a:t>
            </a:r>
          </a:p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String Methods</a:t>
            </a:r>
          </a:p>
          <a:p>
            <a:pPr marL="0" lvl="5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Sequences</a:t>
            </a:r>
          </a:p>
          <a:p>
            <a:pPr marL="0" lvl="5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Slicing</a:t>
            </a:r>
          </a:p>
          <a:p>
            <a:pPr marL="0" lvl="5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for loop over sequence</a:t>
            </a:r>
          </a:p>
          <a:p>
            <a:pPr marL="0" lvl="5" indent="0">
              <a:buSzTx/>
              <a:buNone/>
              <a:def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for loop over range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omparis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Comparison</a:t>
            </a:r>
          </a:p>
        </p:txBody>
      </p:sp>
      <p:sp>
        <p:nvSpPr>
          <p:cNvPr id="184" name="“dog” &lt; “doo doo”"/>
          <p:cNvSpPr txBox="1"/>
          <p:nvPr/>
        </p:nvSpPr>
        <p:spPr>
          <a:xfrm>
            <a:off x="1302408" y="2240905"/>
            <a:ext cx="483215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“dog” &lt; “doo doo”</a:t>
            </a:r>
          </a:p>
        </p:txBody>
      </p:sp>
      <p:sp>
        <p:nvSpPr>
          <p:cNvPr id="185" name="Arrow"/>
          <p:cNvSpPr/>
          <p:nvPr/>
        </p:nvSpPr>
        <p:spPr>
          <a:xfrm>
            <a:off x="6642100" y="20059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6" name="???"/>
          <p:cNvSpPr txBox="1"/>
          <p:nvPr/>
        </p:nvSpPr>
        <p:spPr>
          <a:xfrm>
            <a:off x="8866429" y="2262139"/>
            <a:ext cx="723306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4800" b="0"/>
            </a:lvl1pPr>
          </a:lstStyle>
          <a:p>
            <a:r>
              <a:t>???</a:t>
            </a:r>
          </a:p>
        </p:txBody>
      </p:sp>
      <p:sp>
        <p:nvSpPr>
          <p:cNvPr id="187" name="What about strings that start with the same letter?"/>
          <p:cNvSpPr txBox="1"/>
          <p:nvPr/>
        </p:nvSpPr>
        <p:spPr>
          <a:xfrm>
            <a:off x="2242244" y="5453989"/>
            <a:ext cx="85203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200" b="0"/>
            </a:lvl1pPr>
          </a:lstStyle>
          <a:p>
            <a:r>
              <a:t>What about strings that start with the same letter?</a:t>
            </a:r>
          </a:p>
        </p:txBody>
      </p:sp>
      <p:sp>
        <p:nvSpPr>
          <p:cNvPr id="188" name="Rectangle"/>
          <p:cNvSpPr/>
          <p:nvPr/>
        </p:nvSpPr>
        <p:spPr>
          <a:xfrm>
            <a:off x="2273300" y="2359573"/>
            <a:ext cx="294482" cy="783033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9" name="Rectangle"/>
          <p:cNvSpPr/>
          <p:nvPr/>
        </p:nvSpPr>
        <p:spPr>
          <a:xfrm>
            <a:off x="4318000" y="2359573"/>
            <a:ext cx="375543" cy="783033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0" name="Look for the first letter that’s different, and compare those."/>
          <p:cNvSpPr txBox="1"/>
          <p:nvPr/>
        </p:nvSpPr>
        <p:spPr>
          <a:xfrm>
            <a:off x="1565374" y="7079589"/>
            <a:ext cx="987405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200" b="0"/>
            </a:lvl1pPr>
          </a:lstStyle>
          <a:p>
            <a:r>
              <a:t>Look for the first letter that’s different, and compare those.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msg = “01234”…"/>
          <p:cNvSpPr txBox="1"/>
          <p:nvPr/>
        </p:nvSpPr>
        <p:spPr>
          <a:xfrm>
            <a:off x="990624" y="1720676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“01234”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item</a:t>
            </a:r>
            <a:r>
              <a:t> in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print(item * 3)</a:t>
            </a:r>
          </a:p>
        </p:txBody>
      </p:sp>
      <p:sp>
        <p:nvSpPr>
          <p:cNvPr id="1423" name="for with rang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for with range</a:t>
            </a:r>
          </a:p>
        </p:txBody>
      </p:sp>
      <p:sp>
        <p:nvSpPr>
          <p:cNvPr id="1424" name="Output:…"/>
          <p:cNvSpPr txBox="1"/>
          <p:nvPr/>
        </p:nvSpPr>
        <p:spPr>
          <a:xfrm>
            <a:off x="9271000" y="1737970"/>
            <a:ext cx="1417886" cy="259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Output:</a:t>
            </a:r>
          </a:p>
          <a:p>
            <a:pPr algn="l">
              <a:defRPr b="0"/>
            </a:pPr>
            <a:r>
              <a:t>000</a:t>
            </a:r>
          </a:p>
          <a:p>
            <a:pPr algn="l">
              <a:defRPr b="0"/>
            </a:pPr>
            <a:r>
              <a:t>111</a:t>
            </a:r>
          </a:p>
          <a:p>
            <a:pPr algn="l">
              <a:defRPr b="0"/>
            </a:pPr>
            <a:r>
              <a:t>222</a:t>
            </a:r>
          </a:p>
          <a:p>
            <a:pPr algn="l">
              <a:defRPr b="0"/>
            </a:pPr>
            <a:r>
              <a:t>333</a:t>
            </a:r>
          </a:p>
          <a:p>
            <a:pPr algn="l">
              <a:defRPr b="0"/>
            </a:pPr>
            <a:r>
              <a:t>444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msg = “01234”…"/>
          <p:cNvSpPr txBox="1"/>
          <p:nvPr/>
        </p:nvSpPr>
        <p:spPr>
          <a:xfrm>
            <a:off x="990624" y="1720676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“01234”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item</a:t>
            </a:r>
            <a:r>
              <a:t> in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print(item * 3)</a:t>
            </a:r>
          </a:p>
        </p:txBody>
      </p:sp>
      <p:sp>
        <p:nvSpPr>
          <p:cNvPr id="1427" name="for with rang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for with range</a:t>
            </a:r>
          </a:p>
        </p:txBody>
      </p:sp>
      <p:sp>
        <p:nvSpPr>
          <p:cNvPr id="1428" name="Output:…"/>
          <p:cNvSpPr txBox="1"/>
          <p:nvPr/>
        </p:nvSpPr>
        <p:spPr>
          <a:xfrm>
            <a:off x="9271000" y="1737970"/>
            <a:ext cx="1417886" cy="259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Output:</a:t>
            </a:r>
          </a:p>
          <a:p>
            <a:pPr algn="l">
              <a:defRPr b="0"/>
            </a:pPr>
            <a:r>
              <a:t>000</a:t>
            </a:r>
          </a:p>
          <a:p>
            <a:pPr algn="l">
              <a:defRPr b="0"/>
            </a:pPr>
            <a:r>
              <a:t>111</a:t>
            </a:r>
          </a:p>
          <a:p>
            <a:pPr algn="l">
              <a:defRPr b="0"/>
            </a:pPr>
            <a:r>
              <a:t>222</a:t>
            </a:r>
          </a:p>
          <a:p>
            <a:pPr algn="l">
              <a:defRPr b="0"/>
            </a:pPr>
            <a:r>
              <a:t>333</a:t>
            </a:r>
          </a:p>
          <a:p>
            <a:pPr algn="l">
              <a:defRPr b="0"/>
            </a:pPr>
            <a:r>
              <a:t>444</a:t>
            </a:r>
          </a:p>
        </p:txBody>
      </p:sp>
      <p:sp>
        <p:nvSpPr>
          <p:cNvPr id="1431" name="Connection Line"/>
          <p:cNvSpPr/>
          <p:nvPr/>
        </p:nvSpPr>
        <p:spPr>
          <a:xfrm>
            <a:off x="4208175" y="3821641"/>
            <a:ext cx="1347486" cy="23339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241" y="17268"/>
                  <a:pt x="41" y="10068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30" name="what if we want to iterate over the integers…"/>
          <p:cNvSpPr txBox="1"/>
          <p:nvPr/>
        </p:nvSpPr>
        <p:spPr>
          <a:xfrm>
            <a:off x="5726834" y="5955993"/>
            <a:ext cx="560724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what if we want to iterate over the integers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0 to 4 (instead of string digits “0” to “4”)?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msg = “01234”…"/>
          <p:cNvSpPr txBox="1"/>
          <p:nvPr/>
        </p:nvSpPr>
        <p:spPr>
          <a:xfrm>
            <a:off x="990624" y="1720676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 strike="sngStrike">
                <a:latin typeface="Menlo"/>
                <a:ea typeface="Menlo"/>
                <a:cs typeface="Menlo"/>
                <a:sym typeface="Menlo"/>
              </a:defRPr>
            </a:pPr>
            <a:r>
              <a:t>msg = “01234”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item</a:t>
            </a:r>
            <a:r>
              <a:t> in </a:t>
            </a:r>
            <a:r>
              <a:rPr b="1" strike="sngStrike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print(item * 3)</a:t>
            </a:r>
          </a:p>
        </p:txBody>
      </p:sp>
      <p:sp>
        <p:nvSpPr>
          <p:cNvPr id="1434" name="for with rang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for with range</a:t>
            </a:r>
          </a:p>
        </p:txBody>
      </p:sp>
      <p:sp>
        <p:nvSpPr>
          <p:cNvPr id="1435" name="Output:"/>
          <p:cNvSpPr txBox="1"/>
          <p:nvPr/>
        </p:nvSpPr>
        <p:spPr>
          <a:xfrm>
            <a:off x="9271000" y="1737970"/>
            <a:ext cx="14178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/>
          </a:lstStyle>
          <a:p>
            <a:r>
              <a:t>Output:</a:t>
            </a:r>
          </a:p>
        </p:txBody>
      </p:sp>
      <p:sp>
        <p:nvSpPr>
          <p:cNvPr id="1438" name="Connection Line"/>
          <p:cNvSpPr/>
          <p:nvPr/>
        </p:nvSpPr>
        <p:spPr>
          <a:xfrm>
            <a:off x="4208175" y="3821641"/>
            <a:ext cx="1347486" cy="23339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241" y="17268"/>
                  <a:pt x="41" y="10068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37" name="what if we want to iterate over the integers…"/>
          <p:cNvSpPr txBox="1"/>
          <p:nvPr/>
        </p:nvSpPr>
        <p:spPr>
          <a:xfrm>
            <a:off x="5726834" y="5955993"/>
            <a:ext cx="560724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what if we want to iterate over the integers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0 to 4 (instead of string digits “0” to “4”)?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for item in range(5):…"/>
          <p:cNvSpPr txBox="1"/>
          <p:nvPr/>
        </p:nvSpPr>
        <p:spPr>
          <a:xfrm>
            <a:off x="990624" y="1720676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item</a:t>
            </a:r>
            <a:r>
              <a:t> in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range(5)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print(item * 3)</a:t>
            </a:r>
          </a:p>
        </p:txBody>
      </p:sp>
      <p:sp>
        <p:nvSpPr>
          <p:cNvPr id="1441" name="for with rang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for with range</a:t>
            </a:r>
          </a:p>
        </p:txBody>
      </p:sp>
      <p:sp>
        <p:nvSpPr>
          <p:cNvPr id="1442" name="Output:…"/>
          <p:cNvSpPr txBox="1"/>
          <p:nvPr/>
        </p:nvSpPr>
        <p:spPr>
          <a:xfrm>
            <a:off x="9271000" y="1737970"/>
            <a:ext cx="1417886" cy="259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Output:</a:t>
            </a:r>
          </a:p>
          <a:p>
            <a:pPr algn="l">
              <a:defRPr b="0"/>
            </a:pPr>
            <a:r>
              <a:t>0</a:t>
            </a:r>
          </a:p>
          <a:p>
            <a:pPr algn="l">
              <a:defRPr b="0"/>
            </a:pPr>
            <a:r>
              <a:t>3</a:t>
            </a:r>
          </a:p>
          <a:p>
            <a:pPr algn="l">
              <a:defRPr b="0"/>
            </a:pPr>
            <a:r>
              <a:t>6</a:t>
            </a:r>
          </a:p>
          <a:p>
            <a:pPr algn="l">
              <a:defRPr b="0"/>
            </a:pPr>
            <a:r>
              <a:t>9</a:t>
            </a:r>
          </a:p>
          <a:p>
            <a:pPr algn="l">
              <a:defRPr b="0"/>
            </a:pPr>
            <a:r>
              <a:t>12</a:t>
            </a:r>
          </a:p>
        </p:txBody>
      </p:sp>
      <p:sp>
        <p:nvSpPr>
          <p:cNvPr id="1445" name="Connection Line"/>
          <p:cNvSpPr/>
          <p:nvPr/>
        </p:nvSpPr>
        <p:spPr>
          <a:xfrm>
            <a:off x="4208175" y="3821641"/>
            <a:ext cx="1347486" cy="23339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241" y="17268"/>
                  <a:pt x="41" y="10068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44" name="what if we want to iterate over the integers…"/>
          <p:cNvSpPr txBox="1"/>
          <p:nvPr/>
        </p:nvSpPr>
        <p:spPr>
          <a:xfrm>
            <a:off x="5726834" y="5955993"/>
            <a:ext cx="560724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what if we want to iterate over the integers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0 to 4 (instead of string digits “0” to “4”)?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for item in range(5):…"/>
          <p:cNvSpPr txBox="1"/>
          <p:nvPr/>
        </p:nvSpPr>
        <p:spPr>
          <a:xfrm>
            <a:off x="990624" y="1720676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item</a:t>
            </a:r>
            <a:r>
              <a:t> in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range(5)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print(item * 3)</a:t>
            </a:r>
          </a:p>
        </p:txBody>
      </p:sp>
      <p:sp>
        <p:nvSpPr>
          <p:cNvPr id="1448" name="for with rang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for with range</a:t>
            </a:r>
          </a:p>
        </p:txBody>
      </p:sp>
      <p:sp>
        <p:nvSpPr>
          <p:cNvPr id="1449" name="Output:…"/>
          <p:cNvSpPr txBox="1"/>
          <p:nvPr/>
        </p:nvSpPr>
        <p:spPr>
          <a:xfrm>
            <a:off x="9271000" y="1737970"/>
            <a:ext cx="1417886" cy="259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Output:</a:t>
            </a:r>
          </a:p>
          <a:p>
            <a:pPr algn="l">
              <a:defRPr b="0"/>
            </a:pPr>
            <a:r>
              <a:t>0</a:t>
            </a:r>
          </a:p>
          <a:p>
            <a:pPr algn="l">
              <a:defRPr b="0"/>
            </a:pPr>
            <a:r>
              <a:t>3</a:t>
            </a:r>
          </a:p>
          <a:p>
            <a:pPr algn="l">
              <a:defRPr b="0"/>
            </a:pPr>
            <a:r>
              <a:t>6</a:t>
            </a:r>
          </a:p>
          <a:p>
            <a:pPr algn="l">
              <a:defRPr b="0"/>
            </a:pPr>
            <a:r>
              <a:t>9</a:t>
            </a:r>
          </a:p>
          <a:p>
            <a:pPr algn="l">
              <a:defRPr b="0"/>
            </a:pPr>
            <a:r>
              <a:t>12</a:t>
            </a:r>
          </a:p>
        </p:txBody>
      </p:sp>
      <p:sp>
        <p:nvSpPr>
          <p:cNvPr id="1452" name="Connection Line"/>
          <p:cNvSpPr/>
          <p:nvPr/>
        </p:nvSpPr>
        <p:spPr>
          <a:xfrm>
            <a:off x="5744875" y="3262841"/>
            <a:ext cx="1965271" cy="24921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0988" y="14600"/>
                  <a:pt x="13788" y="7400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51" name="using range(N) with a for loop will…"/>
          <p:cNvSpPr txBox="1"/>
          <p:nvPr/>
        </p:nvSpPr>
        <p:spPr>
          <a:xfrm>
            <a:off x="5464003" y="5866274"/>
            <a:ext cx="4989911" cy="1170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using </a:t>
            </a:r>
            <a:r>
              <a:rPr>
                <a:latin typeface="Menlo"/>
                <a:ea typeface="Menlo"/>
                <a:cs typeface="Menlo"/>
                <a:sym typeface="Menlo"/>
              </a:rPr>
              <a:t>range(N)</a:t>
            </a:r>
            <a:r>
              <a:t> with a </a:t>
            </a:r>
            <a:r>
              <a:rPr>
                <a:latin typeface="Menlo"/>
                <a:ea typeface="Menlo"/>
                <a:cs typeface="Menlo"/>
                <a:sym typeface="Menlo"/>
              </a:rPr>
              <a:t>for</a:t>
            </a:r>
            <a:r>
              <a:t> loop will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iterate with these values for item: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0, 1, 2, …, N-2, N-1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Do problem 6"/>
          <p:cNvSpPr txBox="1"/>
          <p:nvPr/>
        </p:nvSpPr>
        <p:spPr>
          <a:xfrm>
            <a:off x="4615557" y="4476750"/>
            <a:ext cx="361920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/>
            </a:lvl1pPr>
          </a:lstStyle>
          <a:p>
            <a:r>
              <a:t>Do problem 6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omparis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Comparison</a:t>
            </a:r>
          </a:p>
        </p:txBody>
      </p:sp>
      <p:sp>
        <p:nvSpPr>
          <p:cNvPr id="193" name="“dog” &lt; “doo doo”"/>
          <p:cNvSpPr txBox="1"/>
          <p:nvPr/>
        </p:nvSpPr>
        <p:spPr>
          <a:xfrm>
            <a:off x="1302408" y="2240905"/>
            <a:ext cx="483215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“dog” &lt; “doo doo”</a:t>
            </a:r>
          </a:p>
        </p:txBody>
      </p:sp>
      <p:sp>
        <p:nvSpPr>
          <p:cNvPr id="194" name="Arrow"/>
          <p:cNvSpPr/>
          <p:nvPr/>
        </p:nvSpPr>
        <p:spPr>
          <a:xfrm>
            <a:off x="6642100" y="20059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5" name="True"/>
          <p:cNvSpPr txBox="1"/>
          <p:nvPr/>
        </p:nvSpPr>
        <p:spPr>
          <a:xfrm>
            <a:off x="8866429" y="2262139"/>
            <a:ext cx="124450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4800" b="0"/>
            </a:lvl1pPr>
          </a:lstStyle>
          <a:p>
            <a:r>
              <a:t>True</a:t>
            </a:r>
          </a:p>
        </p:txBody>
      </p:sp>
      <p:sp>
        <p:nvSpPr>
          <p:cNvPr id="196" name="What about strings that start with the same letter?"/>
          <p:cNvSpPr txBox="1"/>
          <p:nvPr/>
        </p:nvSpPr>
        <p:spPr>
          <a:xfrm>
            <a:off x="2242244" y="5453989"/>
            <a:ext cx="85203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200" b="0"/>
            </a:lvl1pPr>
          </a:lstStyle>
          <a:p>
            <a:r>
              <a:t>What about strings that start with the same letter?</a:t>
            </a:r>
          </a:p>
        </p:txBody>
      </p:sp>
      <p:sp>
        <p:nvSpPr>
          <p:cNvPr id="197" name="Look for the first letter that’s different, and compare those."/>
          <p:cNvSpPr txBox="1"/>
          <p:nvPr/>
        </p:nvSpPr>
        <p:spPr>
          <a:xfrm>
            <a:off x="1565374" y="7079589"/>
            <a:ext cx="987405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200" b="0"/>
            </a:lvl1pPr>
          </a:lstStyle>
          <a:p>
            <a:r>
              <a:t>Look for the first letter that’s different, and compare those.</a:t>
            </a:r>
          </a:p>
        </p:txBody>
      </p:sp>
      <p:sp>
        <p:nvSpPr>
          <p:cNvPr id="198" name="Rectangle"/>
          <p:cNvSpPr/>
          <p:nvPr/>
        </p:nvSpPr>
        <p:spPr>
          <a:xfrm>
            <a:off x="2273300" y="2359573"/>
            <a:ext cx="294482" cy="783033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9" name="Rectangle"/>
          <p:cNvSpPr/>
          <p:nvPr/>
        </p:nvSpPr>
        <p:spPr>
          <a:xfrm>
            <a:off x="4318000" y="2359573"/>
            <a:ext cx="375543" cy="783033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3658</Words>
  <Application>Microsoft Macintosh PowerPoint</Application>
  <PresentationFormat>Custom</PresentationFormat>
  <Paragraphs>1224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1" baseType="lpstr">
      <vt:lpstr>Courier</vt:lpstr>
      <vt:lpstr>Gill Sans</vt:lpstr>
      <vt:lpstr>Gill Sans Light</vt:lpstr>
      <vt:lpstr>Gill Sans SemiBold</vt:lpstr>
      <vt:lpstr>Menlo</vt:lpstr>
      <vt:lpstr>White</vt:lpstr>
      <vt:lpstr>[220 / 319] Strings</vt:lpstr>
      <vt:lpstr>Learning Objectives Today</vt:lpstr>
      <vt:lpstr>Today's Outline</vt:lpstr>
      <vt:lpstr>Comparison</vt:lpstr>
      <vt:lpstr>Comparison</vt:lpstr>
      <vt:lpstr>Comparison</vt:lpstr>
      <vt:lpstr>Comparison</vt:lpstr>
      <vt:lpstr>Comparison</vt:lpstr>
      <vt:lpstr>Comparison</vt:lpstr>
      <vt:lpstr>Comparison</vt:lpstr>
      <vt:lpstr>1. Case rules</vt:lpstr>
      <vt:lpstr>2. Pesky digits</vt:lpstr>
      <vt:lpstr>2. Pesky digits</vt:lpstr>
      <vt:lpstr>2. Pesky digits</vt:lpstr>
      <vt:lpstr>3. Prefixes</vt:lpstr>
      <vt:lpstr>3. Prefixes</vt:lpstr>
      <vt:lpstr>3. Prefixes</vt:lpstr>
      <vt:lpstr>PowerPoint Presentation</vt:lpstr>
      <vt:lpstr>Today's Outline</vt:lpstr>
      <vt:lpstr>What is a method?</vt:lpstr>
      <vt:lpstr>What is a method?</vt:lpstr>
      <vt:lpstr>What is a method?</vt:lpstr>
      <vt:lpstr>What is a method?</vt:lpstr>
      <vt:lpstr>What is a method?</vt:lpstr>
      <vt:lpstr>What is a method?</vt:lpstr>
      <vt:lpstr>What is a method?</vt:lpstr>
      <vt:lpstr>What is a method?</vt:lpstr>
      <vt:lpstr>What is a method?</vt:lpstr>
      <vt:lpstr>What is a method?</vt:lpstr>
      <vt:lpstr>What is a method?</vt:lpstr>
      <vt:lpstr>PowerPoint Presentation</vt:lpstr>
      <vt:lpstr>PowerPoint Presentation</vt:lpstr>
      <vt:lpstr>Today's Outline</vt:lpstr>
      <vt:lpstr>Python Sequences</vt:lpstr>
      <vt:lpstr>Python Sequences</vt:lpstr>
      <vt:lpstr>Python Sequences</vt:lpstr>
      <vt:lpstr>Python Sequences</vt:lpstr>
      <vt:lpstr>Python Sequences</vt:lpstr>
      <vt:lpstr>Python Sequences</vt:lpstr>
      <vt:lpstr>Python Sequences</vt:lpstr>
      <vt:lpstr>PowerPoint Presentation</vt:lpstr>
      <vt:lpstr>Python Sequences</vt:lpstr>
      <vt:lpstr>Today's Outline</vt:lpstr>
      <vt:lpstr>Indexing</vt:lpstr>
      <vt:lpstr>Indexing</vt:lpstr>
      <vt:lpstr>Indexing</vt:lpstr>
      <vt:lpstr>Indexing</vt:lpstr>
      <vt:lpstr>Indexing</vt:lpstr>
      <vt:lpstr>Slicing</vt:lpstr>
      <vt:lpstr>Slicing</vt:lpstr>
      <vt:lpstr>Slicing</vt:lpstr>
      <vt:lpstr>Slicing</vt:lpstr>
      <vt:lpstr>Slicing</vt:lpstr>
      <vt:lpstr>Slicing</vt:lpstr>
      <vt:lpstr>Slicing</vt:lpstr>
      <vt:lpstr>Slicing</vt:lpstr>
      <vt:lpstr>Slicing</vt:lpstr>
      <vt:lpstr>Slicing</vt:lpstr>
      <vt:lpstr>Slicing</vt:lpstr>
      <vt:lpstr>PowerPoint Presentation</vt:lpstr>
      <vt:lpstr>Python Sequences</vt:lpstr>
      <vt:lpstr>Today's Outline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while vs. for</vt:lpstr>
      <vt:lpstr>while vs. for</vt:lpstr>
      <vt:lpstr>while vs. for</vt:lpstr>
      <vt:lpstr>for syntax</vt:lpstr>
      <vt:lpstr>for syntax</vt:lpstr>
      <vt:lpstr>for syntax</vt:lpstr>
      <vt:lpstr>PowerPoint Presentation</vt:lpstr>
      <vt:lpstr>Today's Outline</vt:lpstr>
      <vt:lpstr>for with range</vt:lpstr>
      <vt:lpstr>for with range</vt:lpstr>
      <vt:lpstr>for with range</vt:lpstr>
      <vt:lpstr>for with range</vt:lpstr>
      <vt:lpstr>for with range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[301] Strings</dc:title>
  <cp:lastModifiedBy>MEENA SYAMKUMAR</cp:lastModifiedBy>
  <cp:revision>16</cp:revision>
  <dcterms:modified xsi:type="dcterms:W3CDTF">2022-02-25T05:38:42Z</dcterms:modified>
</cp:coreProperties>
</file>